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sldIdLst>
    <p:sldId id="256" r:id="rId2"/>
    <p:sldId id="257" r:id="rId3"/>
    <p:sldId id="291" r:id="rId4"/>
    <p:sldId id="292" r:id="rId5"/>
    <p:sldId id="274" r:id="rId6"/>
    <p:sldId id="300" r:id="rId7"/>
    <p:sldId id="275" r:id="rId8"/>
    <p:sldId id="293" r:id="rId9"/>
    <p:sldId id="280" r:id="rId10"/>
    <p:sldId id="294" r:id="rId11"/>
    <p:sldId id="278" r:id="rId12"/>
    <p:sldId id="259" r:id="rId13"/>
    <p:sldId id="296" r:id="rId14"/>
    <p:sldId id="297" r:id="rId15"/>
    <p:sldId id="298" r:id="rId16"/>
    <p:sldId id="261" r:id="rId17"/>
    <p:sldId id="266" r:id="rId18"/>
    <p:sldId id="262" r:id="rId19"/>
    <p:sldId id="263" r:id="rId20"/>
    <p:sldId id="264" r:id="rId21"/>
    <p:sldId id="265" r:id="rId22"/>
    <p:sldId id="260" r:id="rId23"/>
    <p:sldId id="267" r:id="rId24"/>
    <p:sldId id="286" r:id="rId25"/>
    <p:sldId id="287" r:id="rId26"/>
    <p:sldId id="288" r:id="rId27"/>
    <p:sldId id="284" r:id="rId28"/>
    <p:sldId id="299" r:id="rId29"/>
    <p:sldId id="301" r:id="rId30"/>
    <p:sldId id="290" r:id="rId31"/>
    <p:sldId id="289" r:id="rId32"/>
    <p:sldId id="281" r:id="rId33"/>
    <p:sldId id="282" r:id="rId34"/>
    <p:sldId id="283" r:id="rId35"/>
    <p:sldId id="295" r:id="rId36"/>
    <p:sldId id="258" r:id="rId37"/>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Times"/>
        <a:ea typeface="+mn-ea"/>
        <a:cs typeface="+mn-cs"/>
      </a:defRPr>
    </a:lvl1pPr>
    <a:lvl2pPr marL="457200" algn="l" rtl="0" eaLnBrk="0" fontAlgn="base" hangingPunct="0">
      <a:spcBef>
        <a:spcPct val="0"/>
      </a:spcBef>
      <a:spcAft>
        <a:spcPct val="0"/>
      </a:spcAft>
      <a:defRPr sz="2000" kern="1200">
        <a:solidFill>
          <a:schemeClr val="tx1"/>
        </a:solidFill>
        <a:latin typeface="Times"/>
        <a:ea typeface="+mn-ea"/>
        <a:cs typeface="+mn-cs"/>
      </a:defRPr>
    </a:lvl2pPr>
    <a:lvl3pPr marL="914400" algn="l" rtl="0" eaLnBrk="0" fontAlgn="base" hangingPunct="0">
      <a:spcBef>
        <a:spcPct val="0"/>
      </a:spcBef>
      <a:spcAft>
        <a:spcPct val="0"/>
      </a:spcAft>
      <a:defRPr sz="2000" kern="1200">
        <a:solidFill>
          <a:schemeClr val="tx1"/>
        </a:solidFill>
        <a:latin typeface="Times"/>
        <a:ea typeface="+mn-ea"/>
        <a:cs typeface="+mn-cs"/>
      </a:defRPr>
    </a:lvl3pPr>
    <a:lvl4pPr marL="1371600" algn="l" rtl="0" eaLnBrk="0" fontAlgn="base" hangingPunct="0">
      <a:spcBef>
        <a:spcPct val="0"/>
      </a:spcBef>
      <a:spcAft>
        <a:spcPct val="0"/>
      </a:spcAft>
      <a:defRPr sz="2000" kern="1200">
        <a:solidFill>
          <a:schemeClr val="tx1"/>
        </a:solidFill>
        <a:latin typeface="Times"/>
        <a:ea typeface="+mn-ea"/>
        <a:cs typeface="+mn-cs"/>
      </a:defRPr>
    </a:lvl4pPr>
    <a:lvl5pPr marL="1828800" algn="l" rtl="0" eaLnBrk="0" fontAlgn="base" hangingPunct="0">
      <a:spcBef>
        <a:spcPct val="0"/>
      </a:spcBef>
      <a:spcAft>
        <a:spcPct val="0"/>
      </a:spcAft>
      <a:defRPr sz="2000" kern="1200">
        <a:solidFill>
          <a:schemeClr val="tx1"/>
        </a:solidFill>
        <a:latin typeface="Times"/>
        <a:ea typeface="+mn-ea"/>
        <a:cs typeface="+mn-cs"/>
      </a:defRPr>
    </a:lvl5pPr>
    <a:lvl6pPr marL="2286000" algn="l" defTabSz="914400" rtl="0" eaLnBrk="1" latinLnBrk="0" hangingPunct="1">
      <a:defRPr sz="2000" kern="1200">
        <a:solidFill>
          <a:schemeClr val="tx1"/>
        </a:solidFill>
        <a:latin typeface="Times"/>
        <a:ea typeface="+mn-ea"/>
        <a:cs typeface="+mn-cs"/>
      </a:defRPr>
    </a:lvl6pPr>
    <a:lvl7pPr marL="2743200" algn="l" defTabSz="914400" rtl="0" eaLnBrk="1" latinLnBrk="0" hangingPunct="1">
      <a:defRPr sz="2000" kern="1200">
        <a:solidFill>
          <a:schemeClr val="tx1"/>
        </a:solidFill>
        <a:latin typeface="Times"/>
        <a:ea typeface="+mn-ea"/>
        <a:cs typeface="+mn-cs"/>
      </a:defRPr>
    </a:lvl7pPr>
    <a:lvl8pPr marL="3200400" algn="l" defTabSz="914400" rtl="0" eaLnBrk="1" latinLnBrk="0" hangingPunct="1">
      <a:defRPr sz="2000" kern="1200">
        <a:solidFill>
          <a:schemeClr val="tx1"/>
        </a:solidFill>
        <a:latin typeface="Times"/>
        <a:ea typeface="+mn-ea"/>
        <a:cs typeface="+mn-cs"/>
      </a:defRPr>
    </a:lvl8pPr>
    <a:lvl9pPr marL="3657600" algn="l" defTabSz="914400" rtl="0" eaLnBrk="1" latinLnBrk="0" hangingPunct="1">
      <a:defRPr sz="20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CC00"/>
    <a:srgbClr val="0080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89163" autoAdjust="0"/>
  </p:normalViewPr>
  <p:slideViewPr>
    <p:cSldViewPr>
      <p:cViewPr varScale="1">
        <p:scale>
          <a:sx n="57" d="100"/>
          <a:sy n="57" d="100"/>
        </p:scale>
        <p:origin x="-1418" y="-8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2712"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smtClean="0"/>
            </a:lvl1pPr>
          </a:lstStyle>
          <a:p>
            <a:pPr>
              <a:defRPr/>
            </a:pPr>
            <a:fld id="{60DA9E7F-79B4-41C5-8852-5D77C14A5504}" type="datetimeFigureOut">
              <a:rPr lang="en-US"/>
              <a:pPr>
                <a:defRPr/>
              </a:pPr>
              <a:t>8/4/2011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smtClean="0"/>
            </a:lvl1pPr>
          </a:lstStyle>
          <a:p>
            <a:pPr>
              <a:defRPr/>
            </a:pPr>
            <a:fld id="{A6085305-7105-4218-A640-3635A8C409D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2286000" y="457200"/>
            <a:ext cx="3048000" cy="2286000"/>
          </a:xfrm>
          <a:noFill/>
          <a:ln>
            <a:solidFill>
              <a:srgbClr val="000000"/>
            </a:solidFill>
            <a:miter lim="800000"/>
            <a:headEnd/>
            <a:tailEnd/>
          </a:ln>
        </p:spPr>
      </p:sp>
      <p:sp>
        <p:nvSpPr>
          <p:cNvPr id="31747" name="Notes Placeholder 2"/>
          <p:cNvSpPr>
            <a:spLocks noGrp="1"/>
          </p:cNvSpPr>
          <p:nvPr>
            <p:ph type="body" idx="1"/>
          </p:nvPr>
        </p:nvSpPr>
        <p:spPr bwMode="auto">
          <a:xfrm>
            <a:off x="609600" y="2819400"/>
            <a:ext cx="6324600" cy="6248400"/>
          </a:xfrm>
          <a:noFill/>
        </p:spPr>
        <p:txBody>
          <a:bodyPr wrap="square" numCol="1" anchor="t" anchorCtr="0" compatLnSpc="1">
            <a:prstTxWarp prst="textNoShape">
              <a:avLst/>
            </a:prstTxWarp>
          </a:bodyPr>
          <a:lstStyle/>
          <a:p>
            <a:pPr>
              <a:lnSpc>
                <a:spcPct val="80000"/>
              </a:lnSpc>
              <a:spcBef>
                <a:spcPct val="0"/>
              </a:spcBef>
            </a:pPr>
            <a:r>
              <a:rPr lang="en-US" dirty="0" smtClean="0"/>
              <a:t>Asynchronous</a:t>
            </a:r>
          </a:p>
          <a:p>
            <a:pPr>
              <a:lnSpc>
                <a:spcPct val="80000"/>
              </a:lnSpc>
              <a:spcBef>
                <a:spcPct val="0"/>
              </a:spcBef>
            </a:pPr>
            <a:r>
              <a:rPr lang="en-US" dirty="0" smtClean="0"/>
              <a:t>   No blocking calls, no waiting for responses.  From a programming perspective this is very different than an RPC-style approach.   Can still do pseudo-synchronous style.</a:t>
            </a:r>
          </a:p>
          <a:p>
            <a:pPr lvl="1">
              <a:lnSpc>
                <a:spcPct val="80000"/>
              </a:lnSpc>
              <a:spcBef>
                <a:spcPct val="0"/>
              </a:spcBef>
            </a:pPr>
            <a:r>
              <a:rPr lang="en-US" sz="1100" b="1" dirty="0" smtClean="0"/>
              <a:t>Messages are retained at their last stop</a:t>
            </a:r>
          </a:p>
          <a:p>
            <a:pPr lvl="1">
              <a:lnSpc>
                <a:spcPct val="80000"/>
              </a:lnSpc>
              <a:spcBef>
                <a:spcPct val="0"/>
              </a:spcBef>
            </a:pPr>
            <a:r>
              <a:rPr lang="en-US" sz="1100" dirty="0" smtClean="0"/>
              <a:t>    If a message needs to go through a lot of stops in a process and the power dies or there’s a hiccup you can pick up where you left off… no central state repository.  This has lots of implications for scalability.</a:t>
            </a:r>
          </a:p>
          <a:p>
            <a:pPr lvl="1">
              <a:lnSpc>
                <a:spcPct val="80000"/>
              </a:lnSpc>
              <a:spcBef>
                <a:spcPct val="0"/>
              </a:spcBef>
            </a:pPr>
            <a:r>
              <a:rPr lang="en-US" sz="1100" b="1" dirty="0" smtClean="0"/>
              <a:t>Your listener is like a handler – </a:t>
            </a:r>
            <a:r>
              <a:rPr lang="en-US" sz="1100" dirty="0" smtClean="0"/>
              <a:t>you’re waiting for an event, and when it happens you look at the msg and know what to do with it.</a:t>
            </a:r>
          </a:p>
          <a:p>
            <a:pPr lvl="1">
              <a:lnSpc>
                <a:spcPct val="80000"/>
              </a:lnSpc>
              <a:spcBef>
                <a:spcPct val="0"/>
              </a:spcBef>
            </a:pPr>
            <a:r>
              <a:rPr lang="en-US" sz="1100" b="1" dirty="0" smtClean="0"/>
              <a:t>Sender is fire and forget</a:t>
            </a:r>
            <a:r>
              <a:rPr lang="en-US" sz="1100" dirty="0" smtClean="0"/>
              <a:t>- again, no blocking, just dump the message on the ESB and move on.</a:t>
            </a:r>
            <a:endParaRPr lang="en-US" sz="1100" b="1" dirty="0" smtClean="0"/>
          </a:p>
          <a:p>
            <a:pPr lvl="1">
              <a:lnSpc>
                <a:spcPct val="80000"/>
              </a:lnSpc>
              <a:spcBef>
                <a:spcPct val="0"/>
              </a:spcBef>
            </a:pPr>
            <a:endParaRPr lang="en-US" sz="1100" dirty="0" smtClean="0"/>
          </a:p>
          <a:p>
            <a:pPr>
              <a:lnSpc>
                <a:spcPct val="80000"/>
              </a:lnSpc>
              <a:spcBef>
                <a:spcPct val="0"/>
              </a:spcBef>
            </a:pPr>
            <a:r>
              <a:rPr lang="en-US" b="1" dirty="0" smtClean="0"/>
              <a:t>Assured delivery</a:t>
            </a:r>
            <a:r>
              <a:rPr lang="en-US" dirty="0" smtClean="0"/>
              <a:t> – it is NOT guaranteed, but it is very, very, very likely to get there.  Lawyers invented “assured” so vendors couldn’t get sued.</a:t>
            </a:r>
          </a:p>
          <a:p>
            <a:pPr>
              <a:lnSpc>
                <a:spcPct val="80000"/>
              </a:lnSpc>
              <a:spcBef>
                <a:spcPct val="0"/>
              </a:spcBef>
            </a:pPr>
            <a:endParaRPr lang="en-US" b="1" dirty="0" smtClean="0"/>
          </a:p>
          <a:p>
            <a:pPr>
              <a:lnSpc>
                <a:spcPct val="80000"/>
              </a:lnSpc>
              <a:spcBef>
                <a:spcPct val="0"/>
              </a:spcBef>
            </a:pPr>
            <a:r>
              <a:rPr lang="en-US" b="1" dirty="0" smtClean="0"/>
              <a:t>Point to point</a:t>
            </a:r>
            <a:r>
              <a:rPr lang="en-US" dirty="0" smtClean="0"/>
              <a:t> – the central supporting architecture is queuing, usually with destructive read.  This can be very handy  for intrinsic load balancing.</a:t>
            </a:r>
            <a:endParaRPr lang="en-US" b="1" dirty="0" smtClean="0"/>
          </a:p>
          <a:p>
            <a:pPr>
              <a:lnSpc>
                <a:spcPct val="80000"/>
              </a:lnSpc>
              <a:spcBef>
                <a:spcPct val="0"/>
              </a:spcBef>
            </a:pPr>
            <a:r>
              <a:rPr lang="en-US" b="1" dirty="0" smtClean="0"/>
              <a:t>Publish/Subscribe</a:t>
            </a:r>
            <a:r>
              <a:rPr lang="en-US" dirty="0" smtClean="0"/>
              <a:t> -  Topics are read, non-destructively.  Behavior can be adjusted whether you must be listening when the message lands on the topic or not.</a:t>
            </a:r>
            <a:endParaRPr lang="en-US" b="1" dirty="0" smtClean="0"/>
          </a:p>
          <a:p>
            <a:pPr>
              <a:lnSpc>
                <a:spcPct val="80000"/>
              </a:lnSpc>
              <a:spcBef>
                <a:spcPct val="0"/>
              </a:spcBef>
            </a:pPr>
            <a:r>
              <a:rPr lang="en-US" b="1" dirty="0" smtClean="0"/>
              <a:t>Routable</a:t>
            </a:r>
          </a:p>
          <a:p>
            <a:pPr lvl="1">
              <a:lnSpc>
                <a:spcPct val="80000"/>
              </a:lnSpc>
              <a:spcBef>
                <a:spcPct val="0"/>
              </a:spcBef>
            </a:pPr>
            <a:r>
              <a:rPr lang="en-US" sz="1100" dirty="0" smtClean="0"/>
              <a:t>Implies runtime environment capable of routing – an ESB</a:t>
            </a:r>
          </a:p>
          <a:p>
            <a:pPr lvl="1">
              <a:lnSpc>
                <a:spcPct val="80000"/>
              </a:lnSpc>
              <a:spcBef>
                <a:spcPct val="0"/>
              </a:spcBef>
            </a:pPr>
            <a:r>
              <a:rPr lang="en-US" sz="1100" dirty="0" smtClean="0"/>
              <a:t>The ESB is a cloud</a:t>
            </a:r>
          </a:p>
          <a:p>
            <a:pPr lvl="1">
              <a:lnSpc>
                <a:spcPct val="80000"/>
              </a:lnSpc>
              <a:spcBef>
                <a:spcPct val="0"/>
              </a:spcBef>
            </a:pPr>
            <a:r>
              <a:rPr lang="en-US" sz="1100" dirty="0" smtClean="0"/>
              <a:t>Messages are retained at the routing event – the router caches to disk until delivery occurs</a:t>
            </a:r>
          </a:p>
          <a:p>
            <a:pPr>
              <a:lnSpc>
                <a:spcPct val="80000"/>
              </a:lnSpc>
              <a:spcBef>
                <a:spcPct val="0"/>
              </a:spcBef>
            </a:pPr>
            <a:r>
              <a:rPr lang="en-US" b="1" dirty="0" smtClean="0"/>
              <a:t>Late Binding </a:t>
            </a:r>
            <a:r>
              <a:rPr lang="en-US" dirty="0" smtClean="0"/>
              <a:t>–</a:t>
            </a:r>
            <a:r>
              <a:rPr lang="en-US" b="1" dirty="0" smtClean="0"/>
              <a:t> KEY FEATURE of SPEAR</a:t>
            </a:r>
          </a:p>
          <a:p>
            <a:pPr>
              <a:spcBef>
                <a:spcPct val="0"/>
              </a:spcBef>
            </a:pPr>
            <a:r>
              <a:rPr lang="en-US" dirty="0" smtClean="0"/>
              <a:t>     </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ACC875-7DBF-425A-B405-DD96CD0C535B}" type="slidenum">
              <a:rPr lang="en-US"/>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Asynchronous messages are like emails – they wait to be read and can be sent whether the recipient is online or not</a:t>
            </a:r>
          </a:p>
          <a:p>
            <a:r>
              <a:rPr lang="en-US" smtClean="0"/>
              <a:t>Critical capability to allow SLAs to be adequate given downtime allowed to USCG business systems</a:t>
            </a:r>
          </a:p>
          <a:p>
            <a:endParaRPr lang="en-US" smtClean="0"/>
          </a:p>
        </p:txBody>
      </p:sp>
      <p:sp>
        <p:nvSpPr>
          <p:cNvPr id="4" name="Slide Number Placeholder 3"/>
          <p:cNvSpPr>
            <a:spLocks noGrp="1"/>
          </p:cNvSpPr>
          <p:nvPr>
            <p:ph type="sldNum" sz="quarter" idx="5"/>
          </p:nvPr>
        </p:nvSpPr>
        <p:spPr/>
        <p:txBody>
          <a:bodyPr/>
          <a:lstStyle/>
          <a:p>
            <a:pPr>
              <a:defRPr/>
            </a:pPr>
            <a:fld id="{5023E715-7644-449D-9F09-8A6BC02E87F2}"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Point –to –point connections provide assurance of delivery to a single end point</a:t>
            </a:r>
          </a:p>
        </p:txBody>
      </p:sp>
      <p:sp>
        <p:nvSpPr>
          <p:cNvPr id="4" name="Slide Number Placeholder 3"/>
          <p:cNvSpPr>
            <a:spLocks noGrp="1"/>
          </p:cNvSpPr>
          <p:nvPr>
            <p:ph type="sldNum" sz="quarter" idx="5"/>
          </p:nvPr>
        </p:nvSpPr>
        <p:spPr/>
        <p:txBody>
          <a:bodyPr/>
          <a:lstStyle/>
          <a:p>
            <a:pPr>
              <a:defRPr/>
            </a:pPr>
            <a:fld id="{EED73C96-B188-47DF-A83C-D0C3138F940B}"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Can do one-to-many publishing.</a:t>
            </a:r>
          </a:p>
          <a:p>
            <a:r>
              <a:rPr lang="en-US" smtClean="0"/>
              <a:t>Enables addition of consumers without programming changes on publisher.</a:t>
            </a:r>
          </a:p>
          <a:p>
            <a:endParaRPr lang="en-US" smtClean="0"/>
          </a:p>
        </p:txBody>
      </p:sp>
      <p:sp>
        <p:nvSpPr>
          <p:cNvPr id="4" name="Slide Number Placeholder 3"/>
          <p:cNvSpPr>
            <a:spLocks noGrp="1"/>
          </p:cNvSpPr>
          <p:nvPr>
            <p:ph type="sldNum" sz="quarter" idx="5"/>
          </p:nvPr>
        </p:nvSpPr>
        <p:spPr/>
        <p:txBody>
          <a:bodyPr/>
          <a:lstStyle/>
          <a:p>
            <a:pPr>
              <a:defRPr/>
            </a:pPr>
            <a:fld id="{BDB80615-062B-4F0C-83B9-842433FC12F4}"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a developer, your system is going to have at least one sender and receiver.   It is not going to communicate with other systems, its going to communicate with queues and topics….   In particular the Java Message Service.</a:t>
            </a:r>
          </a:p>
          <a:p>
            <a:pPr>
              <a:spcBef>
                <a:spcPct val="0"/>
              </a:spcBef>
            </a:pPr>
            <a:endParaRPr lang="en-US" dirty="0" smtClean="0"/>
          </a:p>
          <a:p>
            <a:pPr>
              <a:spcBef>
                <a:spcPct val="0"/>
              </a:spcBef>
            </a:pPr>
            <a:r>
              <a:rPr lang="en-US" dirty="0" smtClean="0"/>
              <a:t>We currently use JMS, but we could move off of JMS .. SPEAR is not dependent upon JMS.</a:t>
            </a:r>
          </a:p>
          <a:p>
            <a:pPr>
              <a:spcBef>
                <a:spcPct val="0"/>
              </a:spcBef>
            </a:pPr>
            <a:endParaRPr lang="en-US" dirty="0" smtClean="0"/>
          </a:p>
          <a:p>
            <a:pPr>
              <a:spcBef>
                <a:spcPct val="0"/>
              </a:spcBef>
            </a:pPr>
            <a:r>
              <a:rPr lang="en-US" dirty="0" smtClean="0"/>
              <a:t>ONLY BASIC FEATURES …</a:t>
            </a:r>
          </a:p>
          <a:p>
            <a:pPr>
              <a:spcBef>
                <a:spcPct val="0"/>
              </a:spcBef>
            </a:pPr>
            <a:r>
              <a:rPr lang="en-US" dirty="0" smtClean="0"/>
              <a:t>   In SPEAR we have a concern of getting trapped by a specific technology.   We want to own SPEAR and not be wedded to any particular vendor.</a:t>
            </a:r>
          </a:p>
          <a:p>
            <a:pPr>
              <a:spcBef>
                <a:spcPct val="0"/>
              </a:spcBef>
            </a:pPr>
            <a:endParaRPr lang="en-US" dirty="0" smtClean="0"/>
          </a:p>
          <a:p>
            <a:pPr>
              <a:spcBef>
                <a:spcPct val="0"/>
              </a:spcBef>
            </a:pPr>
            <a:r>
              <a:rPr lang="en-US" dirty="0" smtClean="0"/>
              <a:t>If within a system you want to use additional features of JMS that’s fine for your system, but across the ESB and the enterprise we are not going to use extensions that are specific to any given JMS implementation.</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2C4D37-8285-4468-8640-102D1B06AA57}"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24121D-E213-450A-805B-3F37D3558290}"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257300" y="720725"/>
            <a:ext cx="3695700" cy="2771775"/>
          </a:xfrm>
          <a:noFill/>
          <a:ln>
            <a:solidFill>
              <a:srgbClr val="000000"/>
            </a:solidFill>
            <a:miter lim="800000"/>
            <a:headEnd/>
            <a:tailEnd/>
          </a:ln>
        </p:spPr>
      </p:sp>
      <p:sp>
        <p:nvSpPr>
          <p:cNvPr id="35843" name="Notes Placeholder 2"/>
          <p:cNvSpPr>
            <a:spLocks noGrp="1"/>
          </p:cNvSpPr>
          <p:nvPr>
            <p:ph type="body" idx="1"/>
          </p:nvPr>
        </p:nvSpPr>
        <p:spPr bwMode="auto">
          <a:xfrm>
            <a:off x="457200" y="3733800"/>
            <a:ext cx="6126163" cy="5146675"/>
          </a:xfrm>
          <a:noFill/>
        </p:spPr>
        <p:txBody>
          <a:bodyPr wrap="square" numCol="1" anchor="t" anchorCtr="0" compatLnSpc="1">
            <a:prstTxWarp prst="textNoShape">
              <a:avLst/>
            </a:prstTxWarp>
          </a:bodyPr>
          <a:lstStyle/>
          <a:p>
            <a:pPr>
              <a:spcBef>
                <a:spcPct val="0"/>
              </a:spcBef>
            </a:pPr>
            <a:r>
              <a:rPr lang="en-US" dirty="0" smtClean="0"/>
              <a:t>This is what’s in the message!!!</a:t>
            </a:r>
          </a:p>
          <a:p>
            <a:pPr>
              <a:spcBef>
                <a:spcPct val="0"/>
              </a:spcBef>
            </a:pPr>
            <a:endParaRPr lang="en-US" dirty="0" smtClean="0"/>
          </a:p>
          <a:p>
            <a:pPr>
              <a:spcBef>
                <a:spcPct val="0"/>
              </a:spcBef>
            </a:pPr>
            <a:r>
              <a:rPr lang="en-US" dirty="0" smtClean="0"/>
              <a:t>There’s nothing else to rely on for interfaces in SPEAR – no protocols, nothing.  You must express the interface in the document.</a:t>
            </a:r>
          </a:p>
          <a:p>
            <a:pPr>
              <a:spcBef>
                <a:spcPct val="0"/>
              </a:spcBef>
            </a:pPr>
            <a:r>
              <a:rPr lang="en-US" dirty="0" smtClean="0"/>
              <a:t>Self describing --   If I pick one up I need to be able to understand it without reference documentation.   Easily understandable.</a:t>
            </a:r>
          </a:p>
          <a:p>
            <a:pPr>
              <a:spcBef>
                <a:spcPct val="0"/>
              </a:spcBef>
            </a:pPr>
            <a:endParaRPr lang="en-US" dirty="0" smtClean="0"/>
          </a:p>
          <a:p>
            <a:pPr>
              <a:spcBef>
                <a:spcPct val="0"/>
              </a:spcBef>
            </a:pPr>
            <a:r>
              <a:rPr lang="en-US" dirty="0" smtClean="0"/>
              <a:t>Have requirements based on type – spelled out in our SPEAR implementation guide</a:t>
            </a:r>
          </a:p>
          <a:p>
            <a:pPr>
              <a:spcBef>
                <a:spcPct val="0"/>
              </a:spcBef>
            </a:pPr>
            <a:endParaRPr lang="en-US" dirty="0" smtClean="0"/>
          </a:p>
          <a:p>
            <a:pPr>
              <a:spcBef>
                <a:spcPct val="0"/>
              </a:spcBef>
            </a:pPr>
            <a:r>
              <a:rPr lang="en-US" dirty="0" smtClean="0"/>
              <a:t>USCG owned – they are not dependent upon any particular stack of software to be used or to be useful.   They need to be completely neutral to what’s talking to the documents.   Note that we did not put XML up here, though generally our documents are XML based.</a:t>
            </a:r>
          </a:p>
          <a:p>
            <a:pPr>
              <a:spcBef>
                <a:spcPct val="0"/>
              </a:spcBef>
            </a:pPr>
            <a:endParaRPr lang="en-US" dirty="0" smtClean="0"/>
          </a:p>
          <a:p>
            <a:pPr>
              <a:spcBef>
                <a:spcPct val="0"/>
              </a:spcBef>
            </a:pPr>
            <a:r>
              <a:rPr lang="en-US" dirty="0" smtClean="0"/>
              <a:t>Need not define the contract specifically – This is a technical expression….. Its just fine if the document doesn’t totally specify the contract … if its not quite as explicit as a WSDL as to what to expect that’s fine.   These are not automated things and though they need to be understandable and self-describing they don’t need to be completely explicit about the service contract.</a:t>
            </a:r>
          </a:p>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54F638-9EE2-4CFA-ADA2-C2616DF39439}"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257300" y="720725"/>
            <a:ext cx="3238500" cy="2428875"/>
          </a:xfrm>
          <a:noFill/>
          <a:ln>
            <a:solidFill>
              <a:srgbClr val="000000"/>
            </a:solidFill>
            <a:miter lim="800000"/>
            <a:headEnd/>
            <a:tailEnd/>
          </a:ln>
        </p:spPr>
      </p:sp>
      <p:sp>
        <p:nvSpPr>
          <p:cNvPr id="36867" name="Notes Placeholder 2"/>
          <p:cNvSpPr>
            <a:spLocks noGrp="1"/>
          </p:cNvSpPr>
          <p:nvPr>
            <p:ph type="body" idx="1"/>
          </p:nvPr>
        </p:nvSpPr>
        <p:spPr bwMode="auto">
          <a:xfrm>
            <a:off x="457200" y="3276600"/>
            <a:ext cx="6126163" cy="5603875"/>
          </a:xfrm>
          <a:noFill/>
        </p:spPr>
        <p:txBody>
          <a:bodyPr wrap="square" numCol="1" anchor="t" anchorCtr="0" compatLnSpc="1">
            <a:prstTxWarp prst="textNoShape">
              <a:avLst/>
            </a:prstTxWarp>
          </a:bodyPr>
          <a:lstStyle/>
          <a:p>
            <a:pPr>
              <a:spcBef>
                <a:spcPct val="0"/>
              </a:spcBef>
              <a:buFontTx/>
              <a:buChar char="•"/>
            </a:pPr>
            <a:r>
              <a:rPr lang="en-US" dirty="0" smtClean="0"/>
              <a:t> Make your documents first	</a:t>
            </a:r>
            <a:br>
              <a:rPr lang="en-US" dirty="0" smtClean="0"/>
            </a:br>
            <a:r>
              <a:rPr lang="en-US" dirty="0" smtClean="0"/>
              <a:t>            Don’t write your code, don’t write classes, then write your code.</a:t>
            </a:r>
          </a:p>
          <a:p>
            <a:pPr>
              <a:spcBef>
                <a:spcPct val="0"/>
              </a:spcBef>
              <a:buFontTx/>
              <a:buChar char="•"/>
            </a:pPr>
            <a:endParaRPr lang="en-US" dirty="0" smtClean="0"/>
          </a:p>
          <a:p>
            <a:pPr>
              <a:spcBef>
                <a:spcPct val="0"/>
              </a:spcBef>
            </a:pPr>
            <a:r>
              <a:rPr lang="en-US" dirty="0" smtClean="0"/>
              <a:t>• Don’t use automated tools</a:t>
            </a:r>
            <a:br>
              <a:rPr lang="en-US" dirty="0" smtClean="0"/>
            </a:br>
            <a:r>
              <a:rPr lang="en-US" dirty="0" smtClean="0"/>
              <a:t>      Your documents are what everyone else sees.   They should be simple.  These should be hand-crafted, easily understood as we’ve said over and over.    START THERE</a:t>
            </a:r>
          </a:p>
          <a:p>
            <a:pPr>
              <a:spcBef>
                <a:spcPct val="0"/>
              </a:spcBef>
            </a:pPr>
            <a:endParaRPr lang="en-US" dirty="0" smtClean="0"/>
          </a:p>
          <a:p>
            <a:pPr>
              <a:spcBef>
                <a:spcPct val="0"/>
              </a:spcBef>
            </a:pPr>
            <a:r>
              <a:rPr lang="en-US" dirty="0" smtClean="0"/>
              <a:t>• Avoid references  -- ala NIEM.   This is a bad practice and should only be used if it absolutely cannot be avoided.    Normalization is usually the argument to use references….but here we don’t care.  This isn’t a storage mechanism.  </a:t>
            </a:r>
            <a:r>
              <a:rPr lang="en-US" dirty="0" err="1" smtClean="0"/>
              <a:t>Denormalize</a:t>
            </a:r>
            <a:r>
              <a:rPr lang="en-US" dirty="0" smtClean="0"/>
              <a:t>, these are interfaces.  The ESB is fast and high-capacity.</a:t>
            </a:r>
            <a:br>
              <a:rPr lang="en-US" dirty="0" smtClean="0"/>
            </a:br>
            <a:endParaRPr lang="en-US" dirty="0" smtClean="0"/>
          </a:p>
          <a:p>
            <a:pPr>
              <a:spcBef>
                <a:spcPct val="0"/>
              </a:spcBef>
            </a:pPr>
            <a:r>
              <a:rPr lang="en-US" dirty="0" smtClean="0"/>
              <a:t>• Avoid includes and namespaces</a:t>
            </a:r>
            <a:br>
              <a:rPr lang="en-US" dirty="0" smtClean="0"/>
            </a:br>
            <a:r>
              <a:rPr lang="en-US" dirty="0" smtClean="0"/>
              <a:t>         We don’t use a lot of XML features … everything we do in SPEAR could be pulled out and expressed in a non-XML syntax.  </a:t>
            </a:r>
          </a:p>
          <a:p>
            <a:pPr>
              <a:spcBef>
                <a:spcPct val="0"/>
              </a:spcBef>
            </a:pPr>
            <a:endParaRPr lang="en-US" dirty="0" smtClean="0"/>
          </a:p>
          <a:p>
            <a:pPr>
              <a:spcBef>
                <a:spcPct val="0"/>
              </a:spcBef>
            </a:pPr>
            <a:r>
              <a:rPr lang="en-US" dirty="0" smtClean="0"/>
              <a:t>• Run time simplicity &gt; build time purity</a:t>
            </a:r>
          </a:p>
          <a:p>
            <a:pPr>
              <a:spcBef>
                <a:spcPct val="0"/>
              </a:spcBef>
            </a:pPr>
            <a:r>
              <a:rPr lang="en-US" dirty="0" smtClean="0"/>
              <a:t>           If you have a platform that really likes and supports automated builds we don’t care.   We want things understandable at run-time.   Again, very REST-like in the way we approach our interfaces.</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ACE4DB-2F5D-46E5-B3E4-B5E9734B562E}"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Everything is a resource</a:t>
            </a:r>
            <a:br>
              <a:rPr lang="en-US" dirty="0" smtClean="0"/>
            </a:br>
            <a:r>
              <a:rPr lang="en-US" dirty="0" smtClean="0"/>
              <a:t>        If it isn’t a resource its not a thing in SPEAR.   You can have things in your system, such as a table, that are real and you care about.  SPEAR doesn’t.</a:t>
            </a:r>
            <a:br>
              <a:rPr lang="en-US" dirty="0" smtClean="0"/>
            </a:br>
            <a:endParaRPr lang="en-US" dirty="0" smtClean="0"/>
          </a:p>
          <a:p>
            <a:pPr>
              <a:spcBef>
                <a:spcPct val="0"/>
              </a:spcBef>
            </a:pPr>
            <a:r>
              <a:rPr lang="en-US" dirty="0" smtClean="0"/>
              <a:t>Resources are addressed via URI</a:t>
            </a:r>
            <a:br>
              <a:rPr lang="en-US" dirty="0" smtClean="0"/>
            </a:br>
            <a:r>
              <a:rPr lang="en-US" dirty="0" smtClean="0"/>
              <a:t>        Everything  is addressed by URI’s.   Its very much like the web URL.  We use them differently, but everything is conformant with the W3C’s spec for URI’s.</a:t>
            </a:r>
            <a:br>
              <a:rPr lang="en-US" dirty="0" smtClean="0"/>
            </a:br>
            <a:endParaRPr lang="en-US" dirty="0" smtClean="0"/>
          </a:p>
          <a:p>
            <a:pPr>
              <a:spcBef>
                <a:spcPct val="0"/>
              </a:spcBef>
            </a:pPr>
            <a:r>
              <a:rPr lang="en-US" dirty="0" smtClean="0"/>
              <a:t>URIs are used across domains</a:t>
            </a:r>
            <a:br>
              <a:rPr lang="en-US" dirty="0" smtClean="0"/>
            </a:br>
            <a:r>
              <a:rPr lang="en-US" dirty="0" smtClean="0"/>
              <a:t>           we’ll see this later.    We create domains to conduct the Coast Guard’s business.</a:t>
            </a:r>
            <a:br>
              <a:rPr lang="en-US" dirty="0" smtClean="0"/>
            </a:br>
            <a:endParaRPr lang="en-US" dirty="0" smtClean="0"/>
          </a:p>
          <a:p>
            <a:pPr>
              <a:spcBef>
                <a:spcPct val="0"/>
              </a:spcBef>
            </a:pPr>
            <a:r>
              <a:rPr lang="en-US" dirty="0" smtClean="0"/>
              <a:t>The ESB routes, filters and enforces policy via URI</a:t>
            </a:r>
          </a:p>
          <a:p>
            <a:pPr>
              <a:spcBef>
                <a:spcPct val="0"/>
              </a:spcBef>
            </a:pPr>
            <a:r>
              <a:rPr lang="en-US" dirty="0" smtClean="0"/>
              <a:t>           URI’s are all registered with our Production SOA team and are the way everything gets transacted in SPEAR.</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ECB72C-8586-4C30-9CB8-F4AD26FD0BEE}"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DOMAIN – its not a protocol, it points to a taxonomy of resource types.</a:t>
            </a:r>
          </a:p>
          <a:p>
            <a:pPr>
              <a:spcBef>
                <a:spcPct val="0"/>
              </a:spcBef>
            </a:pPr>
            <a:endParaRPr lang="en-US" dirty="0" smtClean="0"/>
          </a:p>
          <a:p>
            <a:pPr>
              <a:spcBef>
                <a:spcPct val="0"/>
              </a:spcBef>
            </a:pPr>
            <a:r>
              <a:rPr lang="en-US" dirty="0" smtClean="0"/>
              <a:t>PROVIDER –  address of the provider of the resource.  These are not machine names, DNS names or specific physical providers.</a:t>
            </a:r>
          </a:p>
          <a:p>
            <a:pPr>
              <a:spcBef>
                <a:spcPct val="0"/>
              </a:spcBef>
            </a:pPr>
            <a:endParaRPr lang="en-US" dirty="0" smtClean="0"/>
          </a:p>
          <a:p>
            <a:pPr>
              <a:spcBef>
                <a:spcPct val="0"/>
              </a:spcBef>
            </a:pPr>
            <a:r>
              <a:rPr lang="en-US" dirty="0" smtClean="0"/>
              <a:t>CONTEXT – We overload the meaning of where you would normally see a PORT in a URL.   This is a shorthand form of meaning …. Others include   :test, :dev,  :stage …..</a:t>
            </a:r>
          </a:p>
          <a:p>
            <a:pPr>
              <a:spcBef>
                <a:spcPct val="0"/>
              </a:spcBef>
            </a:pPr>
            <a:endParaRPr lang="en-US" dirty="0" smtClean="0"/>
          </a:p>
          <a:p>
            <a:pPr>
              <a:spcBef>
                <a:spcPct val="0"/>
              </a:spcBef>
            </a:pPr>
            <a:r>
              <a:rPr lang="en-US" dirty="0" smtClean="0"/>
              <a:t>RESOURCE -- </a:t>
            </a:r>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9E59A7-114A-4400-9857-D62D6726DEE9}" type="slidenum">
              <a:rPr lang="en-US"/>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257300" y="720725"/>
            <a:ext cx="4000500" cy="3000375"/>
          </a:xfrm>
          <a:noFill/>
          <a:ln>
            <a:solidFill>
              <a:srgbClr val="000000"/>
            </a:solidFill>
            <a:miter lim="800000"/>
            <a:headEnd/>
            <a:tailEnd/>
          </a:ln>
        </p:spPr>
      </p:sp>
      <p:sp>
        <p:nvSpPr>
          <p:cNvPr id="32771" name="Notes Placeholder 2"/>
          <p:cNvSpPr>
            <a:spLocks noGrp="1"/>
          </p:cNvSpPr>
          <p:nvPr>
            <p:ph type="body" idx="1"/>
          </p:nvPr>
        </p:nvSpPr>
        <p:spPr bwMode="auto">
          <a:xfrm>
            <a:off x="685800" y="3810000"/>
            <a:ext cx="5897563" cy="5070475"/>
          </a:xfrm>
          <a:noFill/>
        </p:spPr>
        <p:txBody>
          <a:bodyPr wrap="square" numCol="1" anchor="t" anchorCtr="0" compatLnSpc="1">
            <a:prstTxWarp prst="textNoShape">
              <a:avLst/>
            </a:prstTxWarp>
          </a:bodyPr>
          <a:lstStyle/>
          <a:p>
            <a:pPr>
              <a:lnSpc>
                <a:spcPct val="80000"/>
              </a:lnSpc>
              <a:spcBef>
                <a:spcPct val="0"/>
              </a:spcBef>
            </a:pPr>
            <a:r>
              <a:rPr lang="en-US" b="1" dirty="0" smtClean="0"/>
              <a:t>Late Binding </a:t>
            </a:r>
            <a:r>
              <a:rPr lang="en-US" dirty="0" smtClean="0"/>
              <a:t>–</a:t>
            </a:r>
            <a:r>
              <a:rPr lang="en-US" b="1" dirty="0" smtClean="0"/>
              <a:t> KEY FEATURE of SPEAR</a:t>
            </a:r>
          </a:p>
          <a:p>
            <a:pPr>
              <a:spcBef>
                <a:spcPct val="0"/>
              </a:spcBef>
            </a:pPr>
            <a:r>
              <a:rPr lang="en-US" dirty="0" smtClean="0"/>
              <a:t>     No build time mapping to particular resources – Your sender and listener can talk any message types and can send them anywhere routable.  Most SOAP endpoints point to a WSDL which contains an IP address or server name, and your interface is for that interface, creating a fairly tight coupling that is fragile.</a:t>
            </a:r>
          </a:p>
          <a:p>
            <a:pPr>
              <a:spcBef>
                <a:spcPct val="0"/>
              </a:spcBef>
            </a:pPr>
            <a:r>
              <a:rPr lang="en-US" dirty="0" smtClean="0"/>
              <a:t>•   Messages can be routed to any resource – no 1 to 1 mapping</a:t>
            </a:r>
          </a:p>
          <a:p>
            <a:pPr>
              <a:spcBef>
                <a:spcPct val="0"/>
              </a:spcBef>
            </a:pPr>
            <a:r>
              <a:rPr lang="en-US" dirty="0" smtClean="0"/>
              <a:t>•   Resources are loosely coupled to message contents -  Resources are things that can send or receive messages; a service, a system, a person.   Loose coupling is very, very important to SOA.   So each resource can handle many types of messages.</a:t>
            </a:r>
          </a:p>
          <a:p>
            <a:pPr>
              <a:spcBef>
                <a:spcPct val="0"/>
              </a:spcBef>
            </a:pPr>
            <a:r>
              <a:rPr lang="en-US" dirty="0" smtClean="0"/>
              <a:t>• Relies on dynamic typing – in other words your service endpoints need to be able to handle lost of different message types.  It may not know what to do with them, but it needs to handle them.</a:t>
            </a:r>
          </a:p>
          <a:p>
            <a:pPr>
              <a:spcBef>
                <a:spcPct val="0"/>
              </a:spcBef>
              <a:buFontTx/>
              <a:buChar char="-"/>
            </a:pPr>
            <a:r>
              <a:rPr lang="en-US" dirty="0" smtClean="0"/>
              <a:t>Does not work well with SOAP … we do not advocate SOAP, it is statically bound to that version of that WSDL and it is not flexible.    Classic argument between strong typing and early binding vice loose coupling and late binding is that you don’t get errors at compile time and then have to do a lot of debugging when your program </a:t>
            </a:r>
            <a:r>
              <a:rPr lang="en-US" dirty="0" err="1" smtClean="0"/>
              <a:t>cacks</a:t>
            </a:r>
            <a:r>
              <a:rPr lang="en-US" dirty="0" smtClean="0"/>
              <a:t> at runtime.   In a SOA we have a rich run-time environment that you don’t have in memory … you just throw an exception in a message, hand it back to the ESB and nothing rolls over and dies.   The business process may not work, but someone gets an e-mail or an alert and deals with the issue.</a:t>
            </a:r>
          </a:p>
          <a:p>
            <a:pPr>
              <a:spcBef>
                <a:spcPct val="0"/>
              </a:spcBef>
              <a:buFontTx/>
              <a:buNone/>
            </a:pPr>
            <a:endParaRPr lang="en-US" dirty="0" smtClean="0"/>
          </a:p>
          <a:p>
            <a:pPr>
              <a:spcBef>
                <a:spcPct val="0"/>
              </a:spcBef>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A13E0A-6125-4E1D-8980-F7A76535D229}"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US" dirty="0" smtClean="0"/>
              <a:t>SPEAR implementations have grown to provide literally dozens and dozens of enterprise services. Currently SPEAR is being use to integrate 12 mission critical Coast Guard systems. Service providers and consumers are both internal and external to the Coast Guard and now include:</a:t>
            </a:r>
          </a:p>
          <a:p>
            <a:pPr>
              <a:defRPr/>
            </a:pPr>
            <a:r>
              <a:rPr lang="en-US" dirty="0" smtClean="0"/>
              <a:t> </a:t>
            </a:r>
          </a:p>
          <a:p>
            <a:pPr>
              <a:defRPr/>
            </a:pPr>
            <a:r>
              <a:rPr lang="en-US" dirty="0" smtClean="0"/>
              <a:t>LRIT</a:t>
            </a:r>
          </a:p>
          <a:p>
            <a:pPr>
              <a:defRPr/>
            </a:pPr>
            <a:r>
              <a:rPr lang="en-US" dirty="0" smtClean="0"/>
              <a:t>EADS</a:t>
            </a:r>
          </a:p>
          <a:p>
            <a:pPr>
              <a:defRPr/>
            </a:pPr>
            <a:r>
              <a:rPr lang="en-US" dirty="0" smtClean="0"/>
              <a:t>E-GIS</a:t>
            </a:r>
          </a:p>
          <a:p>
            <a:pPr>
              <a:defRPr/>
            </a:pPr>
            <a:r>
              <a:rPr lang="en-US" dirty="0" smtClean="0"/>
              <a:t>AMVER</a:t>
            </a:r>
          </a:p>
          <a:p>
            <a:pPr>
              <a:defRPr/>
            </a:pPr>
            <a:r>
              <a:rPr lang="en-US" dirty="0" smtClean="0"/>
              <a:t>SLDMB</a:t>
            </a:r>
          </a:p>
          <a:p>
            <a:pPr>
              <a:defRPr/>
            </a:pPr>
            <a:r>
              <a:rPr lang="en-US" dirty="0" smtClean="0"/>
              <a:t>MISLE</a:t>
            </a:r>
          </a:p>
          <a:p>
            <a:pPr>
              <a:defRPr/>
            </a:pPr>
            <a:r>
              <a:rPr lang="en-US" dirty="0" smtClean="0"/>
              <a:t>SANS</a:t>
            </a:r>
          </a:p>
          <a:p>
            <a:pPr>
              <a:defRPr/>
            </a:pPr>
            <a:r>
              <a:rPr lang="en-US" dirty="0" smtClean="0"/>
              <a:t>MAGNET</a:t>
            </a:r>
          </a:p>
          <a:p>
            <a:pPr>
              <a:defRPr/>
            </a:pPr>
            <a:r>
              <a:rPr lang="en-US" dirty="0" smtClean="0"/>
              <a:t>ALMIS</a:t>
            </a:r>
          </a:p>
          <a:p>
            <a:pPr>
              <a:defRPr/>
            </a:pPr>
            <a:r>
              <a:rPr lang="en-US" dirty="0" smtClean="0"/>
              <a:t>FINCEN</a:t>
            </a:r>
          </a:p>
          <a:p>
            <a:pPr>
              <a:defRPr/>
            </a:pPr>
            <a:r>
              <a:rPr lang="en-US" dirty="0" smtClean="0"/>
              <a:t>Rescue-21</a:t>
            </a:r>
          </a:p>
          <a:p>
            <a:pPr>
              <a:defRPr/>
            </a:pPr>
            <a:r>
              <a:rPr lang="en-US" dirty="0" smtClean="0"/>
              <a:t>C3CEN/AMOC</a:t>
            </a:r>
          </a:p>
          <a:p>
            <a:pPr>
              <a:defRPr/>
            </a:pPr>
            <a:r>
              <a:rPr lang="en-US" dirty="0" smtClean="0"/>
              <a:t>MMLD</a:t>
            </a:r>
          </a:p>
          <a:p>
            <a:pPr>
              <a:defRPr/>
            </a:pPr>
            <a:r>
              <a:rPr lang="en-US" dirty="0" smtClean="0"/>
              <a:t>HOMEPORT</a:t>
            </a:r>
          </a:p>
          <a:p>
            <a:pPr>
              <a:defRPr/>
            </a:pPr>
            <a:r>
              <a:rPr lang="en-US" dirty="0" smtClean="0"/>
              <a:t>CGBI</a:t>
            </a:r>
          </a:p>
          <a:p>
            <a:pPr>
              <a:defRPr/>
            </a:pPr>
            <a:r>
              <a:rPr lang="en-US" dirty="0" smtClean="0"/>
              <a:t>Command-21</a:t>
            </a:r>
          </a:p>
          <a:p>
            <a:pPr>
              <a:defRPr/>
            </a:pPr>
            <a:r>
              <a:rPr lang="en-US" dirty="0" smtClean="0"/>
              <a:t>MASI</a:t>
            </a:r>
          </a:p>
          <a:p>
            <a:pPr>
              <a:defRPr/>
            </a:pPr>
            <a:r>
              <a:rPr lang="en-US" dirty="0" err="1" smtClean="0"/>
              <a:t>Watchkeeper</a:t>
            </a:r>
            <a:r>
              <a:rPr lang="en-US" dirty="0" smtClean="0"/>
              <a:t> </a:t>
            </a:r>
          </a:p>
          <a:p>
            <a:pPr>
              <a:defRPr/>
            </a:pPr>
            <a:r>
              <a:rPr lang="en-US" dirty="0" smtClean="0"/>
              <a:t>Deepwater Horizon/ERMA</a:t>
            </a:r>
          </a:p>
          <a:p>
            <a:pPr>
              <a:defRPr/>
            </a:pPr>
            <a:r>
              <a:rPr lang="en-US" dirty="0" smtClean="0"/>
              <a:t>NOAA</a:t>
            </a:r>
          </a:p>
          <a:p>
            <a:pPr>
              <a:defRPr/>
            </a:pPr>
            <a:r>
              <a:rPr lang="en-US" dirty="0" smtClean="0"/>
              <a:t>US Army Corps of Engineers</a:t>
            </a:r>
          </a:p>
          <a:p>
            <a:pPr>
              <a:defRPr/>
            </a:pPr>
            <a:r>
              <a:rPr lang="en-US" dirty="0" smtClean="0"/>
              <a:t>NCES/DISA</a:t>
            </a:r>
          </a:p>
          <a:p>
            <a:pPr>
              <a:defRPr/>
            </a:pPr>
            <a:r>
              <a:rPr lang="en-US" dirty="0" smtClean="0"/>
              <a:t>Dept. of Transportation</a:t>
            </a:r>
          </a:p>
          <a:p>
            <a:pPr>
              <a:defRPr/>
            </a:pPr>
            <a:r>
              <a:rPr lang="en-US" dirty="0" smtClean="0"/>
              <a:t>Others….</a:t>
            </a:r>
            <a:endParaRPr lang="en-US" dirty="0"/>
          </a:p>
        </p:txBody>
      </p:sp>
      <p:sp>
        <p:nvSpPr>
          <p:cNvPr id="4" name="Slide Number Placeholder 3"/>
          <p:cNvSpPr>
            <a:spLocks noGrp="1"/>
          </p:cNvSpPr>
          <p:nvPr>
            <p:ph type="sldNum" sz="quarter" idx="5"/>
          </p:nvPr>
        </p:nvSpPr>
        <p:spPr/>
        <p:txBody>
          <a:bodyPr/>
          <a:lstStyle/>
          <a:p>
            <a:pPr>
              <a:defRPr/>
            </a:pPr>
            <a:fld id="{B00C7216-80C2-465C-B76E-19ED01398B05}"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Bad architecture is usually the result of architects who don’t program anymore, or who don’t incrementally validate along the way.     If you don’t build it, how do you know if you’re right?</a:t>
            </a:r>
          </a:p>
          <a:p>
            <a:pPr>
              <a:spcBef>
                <a:spcPct val="0"/>
              </a:spcBef>
            </a:pPr>
            <a:endParaRPr lang="en-US" smtClean="0"/>
          </a:p>
          <a:p>
            <a:pPr>
              <a:spcBef>
                <a:spcPct val="0"/>
              </a:spcBef>
            </a:pPr>
            <a:r>
              <a:rPr lang="en-US" smtClean="0"/>
              <a:t>This requires applying your theories to real problems and see if they work.</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B703B1-B818-404A-95A4-1E9D9146D715}" type="slidenum">
              <a:rPr lang="en-US"/>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endParaRPr lang="en-US" smtClean="0">
              <a:latin typeface="Times" pitchFamily="18" charset="0"/>
            </a:endParaRPr>
          </a:p>
        </p:txBody>
      </p:sp>
      <p:sp>
        <p:nvSpPr>
          <p:cNvPr id="4" name="Footer Placeholder 3"/>
          <p:cNvSpPr>
            <a:spLocks noGrp="1"/>
          </p:cNvSpPr>
          <p:nvPr>
            <p:ph type="ftr" sz="quarter" idx="4"/>
          </p:nvPr>
        </p:nvSpPr>
        <p:spPr/>
        <p:txBody>
          <a:bodyPr/>
          <a:lstStyle/>
          <a:p>
            <a:pPr>
              <a:defRPr/>
            </a:pPr>
            <a:endParaRPr lang="en-US" altLang="en-US"/>
          </a:p>
        </p:txBody>
      </p:sp>
      <p:sp>
        <p:nvSpPr>
          <p:cNvPr id="5" name="Slide Number Placeholder 4"/>
          <p:cNvSpPr>
            <a:spLocks noGrp="1"/>
          </p:cNvSpPr>
          <p:nvPr>
            <p:ph type="sldNum" sz="quarter" idx="5"/>
          </p:nvPr>
        </p:nvSpPr>
        <p:spPr/>
        <p:txBody>
          <a:bodyPr/>
          <a:lstStyle/>
          <a:p>
            <a:pPr>
              <a:defRPr/>
            </a:pPr>
            <a:fld id="{88AEB818-B66E-459B-ADD8-E6AC0970CCE6}"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buFontTx/>
              <a:buChar char="-"/>
              <a:defRPr/>
            </a:pPr>
            <a:r>
              <a:rPr lang="en-US" dirty="0" smtClean="0"/>
              <a:t>Coast Guard Doctrine</a:t>
            </a:r>
          </a:p>
          <a:p>
            <a:pPr lvl="1" fontAlgn="auto">
              <a:spcBef>
                <a:spcPts val="0"/>
              </a:spcBef>
              <a:spcAft>
                <a:spcPts val="0"/>
              </a:spcAft>
              <a:buFontTx/>
              <a:buChar char="-"/>
              <a:defRPr/>
            </a:pPr>
            <a:r>
              <a:rPr lang="en-US" dirty="0" smtClean="0"/>
              <a:t>This is a real thing that we can refer to and build business and mission execution from</a:t>
            </a:r>
          </a:p>
          <a:p>
            <a:pPr lvl="1" fontAlgn="auto">
              <a:spcBef>
                <a:spcPts val="0"/>
              </a:spcBef>
              <a:spcAft>
                <a:spcPts val="0"/>
              </a:spcAft>
              <a:buFontTx/>
              <a:buChar char="-"/>
              <a:defRPr/>
            </a:pPr>
            <a:endParaRPr lang="en-US" dirty="0" smtClean="0"/>
          </a:p>
          <a:p>
            <a:pPr fontAlgn="auto">
              <a:spcBef>
                <a:spcPts val="0"/>
              </a:spcBef>
              <a:spcAft>
                <a:spcPts val="0"/>
              </a:spcAft>
              <a:buFontTx/>
              <a:buChar char="-"/>
              <a:defRPr/>
            </a:pPr>
            <a:r>
              <a:rPr lang="en-US" dirty="0" smtClean="0"/>
              <a:t>- Messages</a:t>
            </a:r>
          </a:p>
          <a:p>
            <a:pPr lvl="1" fontAlgn="auto">
              <a:spcBef>
                <a:spcPts val="0"/>
              </a:spcBef>
              <a:spcAft>
                <a:spcPts val="0"/>
              </a:spcAft>
              <a:buFontTx/>
              <a:buChar char="-"/>
              <a:defRPr/>
            </a:pPr>
            <a:r>
              <a:rPr lang="en-US" dirty="0" smtClean="0"/>
              <a:t>Everything is communicated via messages, which is a critical component</a:t>
            </a:r>
          </a:p>
          <a:p>
            <a:pPr lvl="1" fontAlgn="auto">
              <a:spcBef>
                <a:spcPts val="0"/>
              </a:spcBef>
              <a:spcAft>
                <a:spcPts val="0"/>
              </a:spcAft>
              <a:buFontTx/>
              <a:buChar char="-"/>
              <a:defRPr/>
            </a:pPr>
            <a:endParaRPr lang="en-US" dirty="0" smtClean="0"/>
          </a:p>
          <a:p>
            <a:pPr fontAlgn="auto">
              <a:spcBef>
                <a:spcPts val="0"/>
              </a:spcBef>
              <a:spcAft>
                <a:spcPts val="0"/>
              </a:spcAft>
              <a:buFontTx/>
              <a:buChar char="-"/>
              <a:defRPr/>
            </a:pPr>
            <a:r>
              <a:rPr lang="en-US" dirty="0" smtClean="0"/>
              <a:t>Documents</a:t>
            </a:r>
          </a:p>
          <a:p>
            <a:pPr lvl="1" fontAlgn="auto">
              <a:spcBef>
                <a:spcPts val="0"/>
              </a:spcBef>
              <a:spcAft>
                <a:spcPts val="0"/>
              </a:spcAft>
              <a:buFontTx/>
              <a:buChar char="-"/>
              <a:defRPr/>
            </a:pPr>
            <a:r>
              <a:rPr lang="en-US" dirty="0" smtClean="0"/>
              <a:t>Inside messages are SPEAR documents; it doesn’t use Remote Procedure Call or anything remotely like it</a:t>
            </a:r>
          </a:p>
          <a:p>
            <a:pPr lvl="1" fontAlgn="auto">
              <a:spcBef>
                <a:spcPts val="0"/>
              </a:spcBef>
              <a:spcAft>
                <a:spcPts val="0"/>
              </a:spcAft>
              <a:buFontTx/>
              <a:buChar char="-"/>
              <a:defRPr/>
            </a:pPr>
            <a:r>
              <a:rPr lang="en-US" dirty="0" smtClean="0"/>
              <a:t>RPC is popular because it’s a lot like Local Procedure Call … its popular because its easy for programmers to understand and view a problem space</a:t>
            </a:r>
          </a:p>
          <a:p>
            <a:pPr lvl="1" fontAlgn="auto">
              <a:spcBef>
                <a:spcPts val="0"/>
              </a:spcBef>
              <a:spcAft>
                <a:spcPts val="0"/>
              </a:spcAft>
              <a:buFontTx/>
              <a:buChar char="-"/>
              <a:defRPr/>
            </a:pPr>
            <a:r>
              <a:rPr lang="en-US" dirty="0" smtClean="0"/>
              <a:t>When RPC goes away and you have documents and messages it’s a different way to think about and view the problem</a:t>
            </a:r>
          </a:p>
          <a:p>
            <a:pPr lvl="1" fontAlgn="auto">
              <a:spcBef>
                <a:spcPts val="0"/>
              </a:spcBef>
              <a:spcAft>
                <a:spcPts val="0"/>
              </a:spcAft>
              <a:buFontTx/>
              <a:buChar char="-"/>
              <a:defRPr/>
            </a:pPr>
            <a:endParaRPr lang="en-US" dirty="0" smtClean="0"/>
          </a:p>
          <a:p>
            <a:pPr fontAlgn="auto">
              <a:spcBef>
                <a:spcPts val="0"/>
              </a:spcBef>
              <a:spcAft>
                <a:spcPts val="0"/>
              </a:spcAft>
              <a:buFontTx/>
              <a:buChar char="-"/>
              <a:defRPr/>
            </a:pPr>
            <a:r>
              <a:rPr lang="en-US" dirty="0" smtClean="0"/>
              <a:t>Content Routing</a:t>
            </a:r>
          </a:p>
          <a:p>
            <a:pPr lvl="1" fontAlgn="auto">
              <a:spcBef>
                <a:spcPts val="0"/>
              </a:spcBef>
              <a:spcAft>
                <a:spcPts val="0"/>
              </a:spcAft>
              <a:buFontTx/>
              <a:buChar char="-"/>
              <a:defRPr/>
            </a:pPr>
            <a:r>
              <a:rPr lang="en-US" dirty="0" smtClean="0"/>
              <a:t>You don’t know the end point of your messages by network addresses, or server names.   </a:t>
            </a:r>
          </a:p>
          <a:p>
            <a:pPr lvl="1" fontAlgn="auto">
              <a:spcBef>
                <a:spcPts val="0"/>
              </a:spcBef>
              <a:spcAft>
                <a:spcPts val="0"/>
              </a:spcAft>
              <a:buFontTx/>
              <a:buChar char="-"/>
              <a:defRPr/>
            </a:pPr>
            <a:r>
              <a:rPr lang="en-US" dirty="0" smtClean="0"/>
              <a:t>You don’t at individual things by network addresses, you stick stuff in the document and that gets it to its destination</a:t>
            </a:r>
          </a:p>
          <a:p>
            <a:pPr lvl="1" fontAlgn="auto">
              <a:spcBef>
                <a:spcPts val="0"/>
              </a:spcBef>
              <a:spcAft>
                <a:spcPts val="0"/>
              </a:spcAft>
              <a:buFontTx/>
              <a:buChar char="-"/>
              <a:defRPr/>
            </a:pPr>
            <a:endParaRPr lang="en-US" dirty="0" smtClean="0"/>
          </a:p>
          <a:p>
            <a:pPr fontAlgn="auto">
              <a:spcBef>
                <a:spcPts val="0"/>
              </a:spcBef>
              <a:spcAft>
                <a:spcPts val="0"/>
              </a:spcAft>
              <a:buFontTx/>
              <a:buChar char="-"/>
              <a:defRPr/>
            </a:pPr>
            <a:r>
              <a:rPr lang="en-US" dirty="0" smtClean="0"/>
              <a:t>Human Readable</a:t>
            </a:r>
          </a:p>
          <a:p>
            <a:pPr lvl="1" fontAlgn="auto">
              <a:spcBef>
                <a:spcPts val="0"/>
              </a:spcBef>
              <a:spcAft>
                <a:spcPts val="0"/>
              </a:spcAft>
              <a:buFontTx/>
              <a:buChar char="-"/>
              <a:defRPr/>
            </a:pPr>
            <a:r>
              <a:rPr lang="en-US" dirty="0" smtClean="0"/>
              <a:t>If you stop all the computers and hand out the documents to humans they should be meaningful</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F54DEA-EA6B-4DB2-9484-6724572A1001}"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6085305-7105-4218-A640-3635A8C409D0}"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838200" y="5740400"/>
            <a:ext cx="8027988" cy="0"/>
          </a:xfrm>
          <a:prstGeom prst="line">
            <a:avLst/>
          </a:prstGeom>
          <a:noFill/>
          <a:ln w="25400">
            <a:solidFill>
              <a:srgbClr val="993300"/>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838200" y="2800350"/>
            <a:ext cx="8027988" cy="0"/>
          </a:xfrm>
          <a:prstGeom prst="line">
            <a:avLst/>
          </a:prstGeom>
          <a:noFill/>
          <a:ln w="31750">
            <a:solidFill>
              <a:srgbClr val="993300"/>
            </a:solidFill>
            <a:round/>
            <a:headEnd/>
            <a:tailEnd/>
          </a:ln>
          <a:effectLst/>
        </p:spPr>
        <p:txBody>
          <a:bodyPr wrap="none" anchor="ctr"/>
          <a:lstStyle/>
          <a:p>
            <a:pPr>
              <a:defRPr/>
            </a:pPr>
            <a:endParaRPr lang="en-US"/>
          </a:p>
        </p:txBody>
      </p:sp>
      <p:sp>
        <p:nvSpPr>
          <p:cNvPr id="6" name="Line 7"/>
          <p:cNvSpPr>
            <a:spLocks noChangeShapeType="1"/>
          </p:cNvSpPr>
          <p:nvPr/>
        </p:nvSpPr>
        <p:spPr bwMode="auto">
          <a:xfrm>
            <a:off x="1066800" y="914400"/>
            <a:ext cx="7764463" cy="1588"/>
          </a:xfrm>
          <a:prstGeom prst="line">
            <a:avLst/>
          </a:prstGeom>
          <a:noFill/>
          <a:ln w="31750">
            <a:solidFill>
              <a:srgbClr val="0D2B88"/>
            </a:solidFill>
            <a:round/>
            <a:headEnd/>
            <a:tailEnd/>
          </a:ln>
          <a:effectLst/>
        </p:spPr>
        <p:txBody>
          <a:bodyPr wrap="none" anchor="ctr"/>
          <a:lstStyle/>
          <a:p>
            <a:pPr>
              <a:defRPr/>
            </a:pPr>
            <a:endParaRPr lang="en-US"/>
          </a:p>
        </p:txBody>
      </p:sp>
      <p:pic>
        <p:nvPicPr>
          <p:cNvPr id="7" name="Picture 8" descr="DHS_GrayTypeLogo"/>
          <p:cNvPicPr>
            <a:picLocks noChangeAspect="1" noChangeArrowheads="1"/>
          </p:cNvPicPr>
          <p:nvPr/>
        </p:nvPicPr>
        <p:blipFill>
          <a:blip r:embed="rId2" cstate="print"/>
          <a:srcRect/>
          <a:stretch>
            <a:fillRect/>
          </a:stretch>
        </p:blipFill>
        <p:spPr bwMode="gray">
          <a:xfrm>
            <a:off x="152400" y="6259513"/>
            <a:ext cx="1828800" cy="531812"/>
          </a:xfrm>
          <a:prstGeom prst="rect">
            <a:avLst/>
          </a:prstGeom>
          <a:noFill/>
          <a:ln w="9525">
            <a:noFill/>
            <a:miter lim="800000"/>
            <a:headEnd/>
            <a:tailEnd/>
          </a:ln>
        </p:spPr>
      </p:pic>
      <p:pic>
        <p:nvPicPr>
          <p:cNvPr id="8" name="Picture 10" descr="CG Symbol"/>
          <p:cNvPicPr>
            <a:picLocks noChangeAspect="1" noChangeArrowheads="1"/>
          </p:cNvPicPr>
          <p:nvPr/>
        </p:nvPicPr>
        <p:blipFill>
          <a:blip r:embed="rId3" cstate="print"/>
          <a:srcRect/>
          <a:stretch>
            <a:fillRect/>
          </a:stretch>
        </p:blipFill>
        <p:spPr bwMode="auto">
          <a:xfrm>
            <a:off x="6926263" y="6132513"/>
            <a:ext cx="2155825" cy="661987"/>
          </a:xfrm>
          <a:prstGeom prst="rect">
            <a:avLst/>
          </a:prstGeom>
          <a:noFill/>
          <a:ln w="9525">
            <a:noFill/>
            <a:miter lim="800000"/>
            <a:headEnd/>
            <a:tailEnd/>
          </a:ln>
        </p:spPr>
      </p:pic>
      <p:pic>
        <p:nvPicPr>
          <p:cNvPr id="9" name="Picture 11" descr="OSC_LOGO_CLEAR"/>
          <p:cNvPicPr>
            <a:picLocks noChangeAspect="1" noChangeArrowheads="1"/>
          </p:cNvPicPr>
          <p:nvPr/>
        </p:nvPicPr>
        <p:blipFill>
          <a:blip r:embed="rId4" cstate="print"/>
          <a:srcRect/>
          <a:stretch>
            <a:fillRect/>
          </a:stretch>
        </p:blipFill>
        <p:spPr bwMode="auto">
          <a:xfrm>
            <a:off x="76200" y="76200"/>
            <a:ext cx="989013" cy="989013"/>
          </a:xfrm>
          <a:prstGeom prst="rect">
            <a:avLst/>
          </a:prstGeom>
          <a:noFill/>
          <a:ln w="9525">
            <a:noFill/>
            <a:miter lim="800000"/>
            <a:headEnd/>
            <a:tailEnd/>
          </a:ln>
        </p:spPr>
      </p:pic>
      <p:sp>
        <p:nvSpPr>
          <p:cNvPr id="5122" name="Rectangle 2"/>
          <p:cNvSpPr>
            <a:spLocks noGrp="1" noChangeArrowheads="1"/>
          </p:cNvSpPr>
          <p:nvPr>
            <p:ph type="ctrTitle"/>
          </p:nvPr>
        </p:nvSpPr>
        <p:spPr>
          <a:xfrm>
            <a:off x="838200" y="1047750"/>
            <a:ext cx="8001000" cy="1619250"/>
          </a:xfrm>
        </p:spPr>
        <p:txBody>
          <a:bodyPr rIns="91429" bIns="45714" anchorCtr="1"/>
          <a:lstStyle>
            <a:lvl1pPr>
              <a:defRPr/>
            </a:lvl1pPr>
          </a:lstStyle>
          <a:p>
            <a:r>
              <a:rPr lang="en-US"/>
              <a:t>Click to edit Master title style</a:t>
            </a:r>
          </a:p>
        </p:txBody>
      </p:sp>
      <p:sp>
        <p:nvSpPr>
          <p:cNvPr id="5123" name="Rectangle 3"/>
          <p:cNvSpPr>
            <a:spLocks noGrp="1" noChangeArrowheads="1"/>
          </p:cNvSpPr>
          <p:nvPr>
            <p:ph type="subTitle" idx="1"/>
          </p:nvPr>
        </p:nvSpPr>
        <p:spPr>
          <a:xfrm>
            <a:off x="838200" y="2971800"/>
            <a:ext cx="8027988" cy="2628900"/>
          </a:xfrm>
        </p:spPr>
        <p:txBody>
          <a:bodyPr tIns="45714" anchor="ctr" anchorCtr="1"/>
          <a:lstStyle>
            <a:lvl1pPr marL="0" indent="0" algn="ctr">
              <a:buFontTx/>
              <a:buNone/>
              <a:defRPr/>
            </a:lvl1pPr>
          </a:lstStyle>
          <a:p>
            <a:r>
              <a:rPr lang="en-US"/>
              <a:t>Click to edit Master subtitle style</a:t>
            </a:r>
          </a:p>
        </p:txBody>
      </p:sp>
      <p:sp>
        <p:nvSpPr>
          <p:cNvPr id="10" name="Rectangle 4"/>
          <p:cNvSpPr>
            <a:spLocks noGrp="1" noChangeArrowheads="1"/>
          </p:cNvSpPr>
          <p:nvPr>
            <p:ph type="sldNum" sz="quarter" idx="10"/>
          </p:nvPr>
        </p:nvSpPr>
        <p:spPr>
          <a:xfrm>
            <a:off x="4198938" y="6551613"/>
            <a:ext cx="720725" cy="155575"/>
          </a:xfrm>
        </p:spPr>
        <p:txBody>
          <a:bodyPr/>
          <a:lstStyle>
            <a:lvl1pPr>
              <a:defRPr smtClean="0"/>
            </a:lvl1pPr>
          </a:lstStyle>
          <a:p>
            <a:pPr>
              <a:defRPr/>
            </a:pPr>
            <a:fld id="{6B2904B8-ECCE-4F40-AAAD-6165341A6D40}" type="slidenum">
              <a:rPr lang="en-US"/>
              <a:pPr>
                <a:defRPr/>
              </a:pPr>
              <a:t>‹#›</a:t>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890EE58C-0B01-44F3-A90A-120126EF6036}" type="slidenum">
              <a:rPr lang="en-US"/>
              <a:pPr>
                <a:defRPr/>
              </a:pPr>
              <a:t>‹#›</a:t>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228600"/>
            <a:ext cx="2000250" cy="5594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28600"/>
            <a:ext cx="5848350" cy="5594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477FC7B0-83D7-403F-87EB-9897DC6207D0}" type="slidenum">
              <a:rPr lang="en-US"/>
              <a:pPr>
                <a:defRPr/>
              </a:pPr>
              <a:t>‹#›</a:t>
            </a:fld>
            <a:endParaRPr 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ext/Graphics/Sidebar">
    <p:spTree>
      <p:nvGrpSpPr>
        <p:cNvPr id="1" name=""/>
        <p:cNvGrpSpPr/>
        <p:nvPr/>
      </p:nvGrpSpPr>
      <p:grpSpPr>
        <a:xfrm>
          <a:off x="0" y="0"/>
          <a:ext cx="0" cy="0"/>
          <a:chOff x="0" y="0"/>
          <a:chExt cx="0" cy="0"/>
        </a:xfrm>
      </p:grpSpPr>
      <p:sp>
        <p:nvSpPr>
          <p:cNvPr id="7" name="Round Same Side Corner Rectangle 6"/>
          <p:cNvSpPr/>
          <p:nvPr userDrawn="1"/>
        </p:nvSpPr>
        <p:spPr>
          <a:xfrm>
            <a:off x="430213" y="1235075"/>
            <a:ext cx="2111375" cy="365125"/>
          </a:xfrm>
          <a:prstGeom prst="round2SameRect">
            <a:avLst>
              <a:gd name="adj1" fmla="val 15798"/>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29768" y="36576"/>
            <a:ext cx="8238744" cy="96012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651760" y="1234440"/>
            <a:ext cx="6016752" cy="472744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latin typeface="Museo Sans For Dell"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7"/>
          <p:cNvSpPr>
            <a:spLocks noGrp="1"/>
          </p:cNvSpPr>
          <p:nvPr>
            <p:ph type="body" sz="quarter" idx="11"/>
          </p:nvPr>
        </p:nvSpPr>
        <p:spPr>
          <a:xfrm>
            <a:off x="429768" y="1600200"/>
            <a:ext cx="2112264" cy="4352544"/>
          </a:xfrm>
          <a:solidFill>
            <a:srgbClr val="EEEEEE"/>
          </a:solidFill>
        </p:spPr>
        <p:txBody>
          <a:bodyPr>
            <a:noAutofit/>
          </a:bodyPr>
          <a:lstStyle>
            <a:lvl1pPr marL="228600" indent="-109538">
              <a:buClrTx/>
              <a:defRPr sz="1200">
                <a:solidFill>
                  <a:schemeClr val="accent5"/>
                </a:solidFill>
              </a:defRPr>
            </a:lvl1pPr>
            <a:lvl2pPr marL="347663" indent="-119063">
              <a:buClrTx/>
              <a:defRPr sz="1100">
                <a:solidFill>
                  <a:schemeClr val="accent5"/>
                </a:solidFill>
              </a:defRPr>
            </a:lvl2pPr>
            <a:lvl3pPr marL="576263" indent="-119063">
              <a:buClrTx/>
              <a:defRPr sz="105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9"/>
          <p:cNvSpPr>
            <a:spLocks noGrp="1"/>
          </p:cNvSpPr>
          <p:nvPr>
            <p:ph type="body" sz="quarter" idx="12"/>
          </p:nvPr>
        </p:nvSpPr>
        <p:spPr>
          <a:xfrm>
            <a:off x="429768" y="1272812"/>
            <a:ext cx="2112264" cy="288421"/>
          </a:xfrm>
        </p:spPr>
        <p:txBody>
          <a:bodyPr anchor="ctr"/>
          <a:lstStyle>
            <a:lvl1pPr marL="0" indent="0" algn="ctr">
              <a:buNone/>
              <a:defRPr sz="1200">
                <a:solidFill>
                  <a:schemeClr val="bg1"/>
                </a:solidFill>
              </a:defRPr>
            </a:lvl1pPr>
          </a:lstStyle>
          <a:p>
            <a:pPr lvl="0"/>
            <a:r>
              <a:rPr lang="en-US" smtClean="0"/>
              <a:t>Click to edit Master text styles</a:t>
            </a: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and_Content_Blue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25904" y="38100"/>
            <a:ext cx="8239126" cy="960120"/>
          </a:xfrm>
        </p:spPr>
        <p:txBody>
          <a:bodyPr/>
          <a:lstStyle>
            <a:lvl1pPr>
              <a:lnSpc>
                <a:spcPts val="3300"/>
              </a:lnSpc>
              <a:defRPr sz="3000" b="0">
                <a:solidFill>
                  <a:schemeClr val="tx1"/>
                </a:solidFill>
                <a:latin typeface="Museo For Dell" pitchFamily="2"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25904" y="1310639"/>
            <a:ext cx="8229600" cy="4727448"/>
          </a:xfrm>
        </p:spPr>
        <p:txBody>
          <a:bodyPr>
            <a:normAutofit/>
          </a:bodyPr>
          <a:lstStyle>
            <a:lvl1pPr>
              <a:spcBef>
                <a:spcPts val="480"/>
              </a:spcBef>
              <a:buClrTx/>
              <a:defRPr sz="2200">
                <a:solidFill>
                  <a:schemeClr val="tx1"/>
                </a:solidFill>
                <a:latin typeface="Museo Sans For Dell" pitchFamily="2" charset="0"/>
              </a:defRPr>
            </a:lvl1pPr>
            <a:lvl2pPr>
              <a:spcBef>
                <a:spcPts val="384"/>
              </a:spcBef>
              <a:buClrTx/>
              <a:buFont typeface="Museo Sans For Dell" pitchFamily="2" charset="0"/>
              <a:buChar char="–"/>
              <a:defRPr sz="1800">
                <a:solidFill>
                  <a:schemeClr val="tx1"/>
                </a:solidFill>
                <a:latin typeface="Museo Sans For Dell" pitchFamily="2" charset="0"/>
              </a:defRPr>
            </a:lvl2pPr>
            <a:lvl3pPr>
              <a:spcBef>
                <a:spcPts val="384"/>
              </a:spcBef>
              <a:buClrTx/>
              <a:defRPr sz="1600">
                <a:solidFill>
                  <a:schemeClr val="tx1"/>
                </a:solidFill>
                <a:latin typeface="Museo Sans For Dell" pitchFamily="2" charset="0"/>
              </a:defRPr>
            </a:lvl3pPr>
            <a:lvl4pPr>
              <a:spcBef>
                <a:spcPts val="336"/>
              </a:spcBef>
              <a:buClr>
                <a:schemeClr val="tx1"/>
              </a:buClr>
              <a:buFont typeface="Arial" pitchFamily="34" charset="0"/>
              <a:buChar char="»"/>
              <a:defRPr sz="1400">
                <a:solidFill>
                  <a:schemeClr val="tx1"/>
                </a:solidFill>
                <a:latin typeface="Museo Sans For Dell" pitchFamily="2" charset="0"/>
              </a:defRPr>
            </a:lvl4pPr>
            <a:lvl5pPr>
              <a:lnSpc>
                <a:spcPct val="100000"/>
              </a:lnSpc>
              <a:spcBef>
                <a:spcPts val="288"/>
              </a:spcBef>
              <a:spcAft>
                <a:spcPts val="144"/>
              </a:spcAft>
              <a:buClrTx/>
              <a:buFont typeface="Museo Sans For Dell" pitchFamily="2" charset="0"/>
              <a:buChar cha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ransition spd="med">
    <p:wipe dir="r"/>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Graphics with Sub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29768" y="1947672"/>
            <a:ext cx="8238744" cy="4105656"/>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10"/>
          </p:nvPr>
        </p:nvSpPr>
        <p:spPr>
          <a:xfrm>
            <a:off x="429768" y="1115568"/>
            <a:ext cx="8238744" cy="713232"/>
          </a:xfrm>
        </p:spPr>
        <p:txBody>
          <a:bodyPr>
            <a:noAutofit/>
          </a:bodyPr>
          <a:lstStyle>
            <a:lvl1pPr marL="0" indent="0">
              <a:buFont typeface="Arial" pitchFamily="34" charset="0"/>
              <a:buNone/>
              <a:defRPr sz="1600">
                <a:solidFill>
                  <a:schemeClr val="accent5"/>
                </a:solidFill>
              </a:defRPr>
            </a:lvl1pPr>
            <a:lvl2pPr>
              <a:buFont typeface="Arial" pitchFamily="34" charset="0"/>
              <a:buNone/>
              <a:defRPr sz="1600">
                <a:solidFill>
                  <a:schemeClr val="bg2"/>
                </a:solidFill>
              </a:defRPr>
            </a:lvl2pPr>
            <a:lvl3pPr>
              <a:buFont typeface="Arial" pitchFamily="34" charset="0"/>
              <a:buNone/>
              <a:defRPr sz="1600">
                <a:solidFill>
                  <a:schemeClr val="bg2"/>
                </a:solidFill>
              </a:defRPr>
            </a:lvl3pPr>
            <a:lvl4pPr>
              <a:buFont typeface="Arial" pitchFamily="34" charset="0"/>
              <a:buNone/>
              <a:defRPr sz="1600">
                <a:solidFill>
                  <a:schemeClr val="bg2"/>
                </a:solidFill>
              </a:defRPr>
            </a:lvl4pPr>
            <a:lvl5pPr>
              <a:buFont typeface="Arial" pitchFamily="34" charset="0"/>
              <a:buNone/>
              <a:defRPr sz="1600">
                <a:solidFill>
                  <a:schemeClr val="bg2"/>
                </a:solidFill>
              </a:defRPr>
            </a:lvl5pPr>
          </a:lstStyle>
          <a:p>
            <a:pPr lvl="0"/>
            <a:r>
              <a:rPr lang="en-US" smtClean="0"/>
              <a:t>Click to edit Master text styles</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ext/Graphics">
    <p:spTree>
      <p:nvGrpSpPr>
        <p:cNvPr id="1" name=""/>
        <p:cNvGrpSpPr/>
        <p:nvPr/>
      </p:nvGrpSpPr>
      <p:grpSpPr>
        <a:xfrm>
          <a:off x="0" y="0"/>
          <a:ext cx="0" cy="0"/>
          <a:chOff x="0" y="0"/>
          <a:chExt cx="0" cy="0"/>
        </a:xfrm>
      </p:grpSpPr>
      <p:sp>
        <p:nvSpPr>
          <p:cNvPr id="2" name="Title 1"/>
          <p:cNvSpPr>
            <a:spLocks noGrp="1"/>
          </p:cNvSpPr>
          <p:nvPr>
            <p:ph type="title"/>
          </p:nvPr>
        </p:nvSpPr>
        <p:spPr>
          <a:xfrm>
            <a:off x="429768" y="36576"/>
            <a:ext cx="8238744" cy="96012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29768" y="1307592"/>
            <a:ext cx="8238744" cy="472744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D7A37273-77AA-40B2-938F-E639FD8C9596}" type="slidenum">
              <a:rPr lang="en-US"/>
              <a:pPr>
                <a:defRPr/>
              </a:pPr>
              <a:t>‹#›</a:t>
            </a:fld>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4D3E8B4E-FF90-47CA-A807-7EC63B433ACE}" type="slidenum">
              <a:rPr lang="en-US"/>
              <a:pPr>
                <a:defRPr/>
              </a:pPr>
              <a:t>‹#›</a:t>
            </a:fld>
            <a:endParaRPr 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066800"/>
            <a:ext cx="39243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066800"/>
            <a:ext cx="39243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209B24E3-A66B-4B89-9B4B-EDC524D427C2}" type="slidenum">
              <a:rPr lang="en-US"/>
              <a:pPr>
                <a:defRPr/>
              </a:pPr>
              <a:t>‹#›</a:t>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69DD77C8-C2A1-464D-8CE5-8E5B39599BE0}" type="slidenum">
              <a:rPr lang="en-US"/>
              <a:pPr>
                <a:defRPr/>
              </a:pPr>
              <a:t>‹#›</a:t>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3AF76561-00BB-4B49-B44B-871AD7E2DF30}" type="slidenum">
              <a:rPr lang="en-US"/>
              <a:pPr>
                <a:defRPr/>
              </a:pPr>
              <a:t>‹#›</a:t>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47F666A7-6BB3-46E2-9959-6D0501B3A5EB}" type="slidenum">
              <a:rPr lang="en-US"/>
              <a:pPr>
                <a:defRPr/>
              </a:pPr>
              <a:t>‹#›</a:t>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84CF113-F478-45D6-A336-1B1C6EFC1419}" type="slidenum">
              <a:rPr lang="en-US"/>
              <a:pPr>
                <a:defRPr/>
              </a:pPr>
              <a:t>‹#›</a:t>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5A15C39C-14B8-4409-8155-D7C607189A0E}" type="slidenum">
              <a:rPr lang="en-US"/>
              <a:pPr>
                <a:defRPr/>
              </a:pPr>
              <a:t>‹#›</a:t>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38200" y="1066800"/>
            <a:ext cx="8001000" cy="4756150"/>
          </a:xfrm>
          <a:prstGeom prst="rect">
            <a:avLst/>
          </a:prstGeom>
          <a:noFill/>
          <a:ln w="9525">
            <a:noFill/>
            <a:miter lim="800000"/>
            <a:headEnd/>
            <a:tailEnd/>
          </a:ln>
        </p:spPr>
        <p:txBody>
          <a:bodyPr vert="horz" wrap="square" lIns="0" tIns="0"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sldNum" sz="quarter" idx="4"/>
          </p:nvPr>
        </p:nvSpPr>
        <p:spPr bwMode="auto">
          <a:xfrm>
            <a:off x="4117975" y="6454775"/>
            <a:ext cx="582613" cy="2381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000" smtClean="0">
                <a:solidFill>
                  <a:srgbClr val="000066"/>
                </a:solidFill>
                <a:latin typeface="+mn-lt"/>
              </a:defRPr>
            </a:lvl1pPr>
          </a:lstStyle>
          <a:p>
            <a:pPr>
              <a:defRPr/>
            </a:pPr>
            <a:fld id="{0C8661CB-469C-481F-8344-13315283C7C0}" type="slidenum">
              <a:rPr lang="en-US"/>
              <a:pPr>
                <a:defRPr/>
              </a:pPr>
              <a:t>‹#›</a:t>
            </a:fld>
            <a:endParaRPr lang="en-US"/>
          </a:p>
        </p:txBody>
      </p:sp>
      <p:sp>
        <p:nvSpPr>
          <p:cNvPr id="4100" name="Line 4"/>
          <p:cNvSpPr>
            <a:spLocks noChangeShapeType="1"/>
          </p:cNvSpPr>
          <p:nvPr/>
        </p:nvSpPr>
        <p:spPr bwMode="auto">
          <a:xfrm>
            <a:off x="838200" y="6096000"/>
            <a:ext cx="8001000" cy="0"/>
          </a:xfrm>
          <a:prstGeom prst="line">
            <a:avLst/>
          </a:prstGeom>
          <a:noFill/>
          <a:ln w="25400">
            <a:solidFill>
              <a:srgbClr val="993300"/>
            </a:solidFill>
            <a:round/>
            <a:headEnd/>
            <a:tailEnd/>
          </a:ln>
          <a:effectLst/>
        </p:spPr>
        <p:txBody>
          <a:bodyPr wrap="none" anchor="ctr"/>
          <a:lstStyle/>
          <a:p>
            <a:pPr>
              <a:defRPr/>
            </a:pPr>
            <a:endParaRPr lang="en-US"/>
          </a:p>
        </p:txBody>
      </p:sp>
      <p:sp>
        <p:nvSpPr>
          <p:cNvPr id="4101" name="Rectangle 5"/>
          <p:cNvSpPr>
            <a:spLocks noChangeArrowheads="1"/>
          </p:cNvSpPr>
          <p:nvPr/>
        </p:nvSpPr>
        <p:spPr bwMode="auto">
          <a:xfrm>
            <a:off x="4343400" y="152400"/>
            <a:ext cx="4419600" cy="609600"/>
          </a:xfrm>
          <a:prstGeom prst="rect">
            <a:avLst/>
          </a:prstGeom>
          <a:noFill/>
          <a:ln w="9525">
            <a:noFill/>
            <a:miter lim="800000"/>
            <a:headEnd/>
            <a:tailEnd/>
          </a:ln>
          <a:effectLst/>
        </p:spPr>
        <p:txBody>
          <a:bodyPr wrap="none" lIns="0" tIns="0" rIns="0" bIns="0" anchor="ctr"/>
          <a:lstStyle/>
          <a:p>
            <a:pPr>
              <a:defRPr/>
            </a:pPr>
            <a:endParaRPr lang="en-US"/>
          </a:p>
        </p:txBody>
      </p:sp>
      <p:sp>
        <p:nvSpPr>
          <p:cNvPr id="4102" name="Line 6"/>
          <p:cNvSpPr>
            <a:spLocks noChangeShapeType="1"/>
          </p:cNvSpPr>
          <p:nvPr/>
        </p:nvSpPr>
        <p:spPr bwMode="auto">
          <a:xfrm>
            <a:off x="1219200" y="838200"/>
            <a:ext cx="6938963" cy="0"/>
          </a:xfrm>
          <a:prstGeom prst="line">
            <a:avLst/>
          </a:prstGeom>
          <a:noFill/>
          <a:ln w="31750">
            <a:solidFill>
              <a:srgbClr val="993300"/>
            </a:solidFill>
            <a:round/>
            <a:headEnd/>
            <a:tailEnd/>
          </a:ln>
          <a:effectLst/>
        </p:spPr>
        <p:txBody>
          <a:bodyPr wrap="none" anchor="ctr"/>
          <a:lstStyle/>
          <a:p>
            <a:pPr>
              <a:defRPr/>
            </a:pPr>
            <a:endParaRPr lang="en-US"/>
          </a:p>
        </p:txBody>
      </p:sp>
      <p:sp>
        <p:nvSpPr>
          <p:cNvPr id="1031" name="Rectangle 7"/>
          <p:cNvSpPr>
            <a:spLocks noGrp="1" noChangeArrowheads="1"/>
          </p:cNvSpPr>
          <p:nvPr>
            <p:ph type="title"/>
          </p:nvPr>
        </p:nvSpPr>
        <p:spPr bwMode="auto">
          <a:xfrm>
            <a:off x="1143000" y="228600"/>
            <a:ext cx="6891338" cy="533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pic>
        <p:nvPicPr>
          <p:cNvPr id="1032" name="Picture 8" descr="DHS_GrayTypeLogo"/>
          <p:cNvPicPr>
            <a:picLocks noChangeAspect="1" noChangeArrowheads="1"/>
          </p:cNvPicPr>
          <p:nvPr/>
        </p:nvPicPr>
        <p:blipFill>
          <a:blip r:embed="rId18" cstate="print"/>
          <a:srcRect/>
          <a:stretch>
            <a:fillRect/>
          </a:stretch>
        </p:blipFill>
        <p:spPr bwMode="gray">
          <a:xfrm>
            <a:off x="152400" y="6259513"/>
            <a:ext cx="1828800" cy="531812"/>
          </a:xfrm>
          <a:prstGeom prst="rect">
            <a:avLst/>
          </a:prstGeom>
          <a:noFill/>
          <a:ln w="9525">
            <a:noFill/>
            <a:miter lim="800000"/>
            <a:headEnd/>
            <a:tailEnd/>
          </a:ln>
        </p:spPr>
      </p:pic>
      <p:sp>
        <p:nvSpPr>
          <p:cNvPr id="4105" name="Text Box 9"/>
          <p:cNvSpPr txBox="1">
            <a:spLocks noChangeArrowheads="1"/>
          </p:cNvSpPr>
          <p:nvPr/>
        </p:nvSpPr>
        <p:spPr bwMode="auto">
          <a:xfrm>
            <a:off x="2062163" y="547688"/>
            <a:ext cx="184150" cy="519112"/>
          </a:xfrm>
          <a:prstGeom prst="rect">
            <a:avLst/>
          </a:prstGeom>
          <a:noFill/>
          <a:ln w="9525">
            <a:noFill/>
            <a:miter lim="800000"/>
            <a:headEnd/>
            <a:tailEnd/>
          </a:ln>
          <a:effectLst/>
        </p:spPr>
        <p:txBody>
          <a:bodyPr>
            <a:spAutoFit/>
          </a:bodyPr>
          <a:lstStyle/>
          <a:p>
            <a:pPr>
              <a:spcBef>
                <a:spcPct val="50000"/>
              </a:spcBef>
              <a:defRPr/>
            </a:pPr>
            <a:endParaRPr lang="en-US" sz="2800"/>
          </a:p>
        </p:txBody>
      </p:sp>
      <p:sp>
        <p:nvSpPr>
          <p:cNvPr id="4106" name="Text Box 10"/>
          <p:cNvSpPr txBox="1">
            <a:spLocks noChangeArrowheads="1"/>
          </p:cNvSpPr>
          <p:nvPr/>
        </p:nvSpPr>
        <p:spPr bwMode="auto">
          <a:xfrm>
            <a:off x="2062163" y="547688"/>
            <a:ext cx="184150" cy="519112"/>
          </a:xfrm>
          <a:prstGeom prst="rect">
            <a:avLst/>
          </a:prstGeom>
          <a:noFill/>
          <a:ln w="9525">
            <a:noFill/>
            <a:miter lim="800000"/>
            <a:headEnd/>
            <a:tailEnd/>
          </a:ln>
          <a:effectLst/>
        </p:spPr>
        <p:txBody>
          <a:bodyPr>
            <a:spAutoFit/>
          </a:bodyPr>
          <a:lstStyle/>
          <a:p>
            <a:pPr>
              <a:spcBef>
                <a:spcPct val="50000"/>
              </a:spcBef>
              <a:defRPr/>
            </a:pPr>
            <a:endParaRPr lang="en-US" sz="2800"/>
          </a:p>
        </p:txBody>
      </p:sp>
      <p:pic>
        <p:nvPicPr>
          <p:cNvPr id="1035" name="Picture 11" descr="OSC_LOGO_CLEAR"/>
          <p:cNvPicPr>
            <a:picLocks noChangeAspect="1" noChangeArrowheads="1"/>
          </p:cNvPicPr>
          <p:nvPr/>
        </p:nvPicPr>
        <p:blipFill>
          <a:blip r:embed="rId19" cstate="print"/>
          <a:srcRect/>
          <a:stretch>
            <a:fillRect/>
          </a:stretch>
        </p:blipFill>
        <p:spPr bwMode="auto">
          <a:xfrm>
            <a:off x="77789" y="63500"/>
            <a:ext cx="822959" cy="822960"/>
          </a:xfrm>
          <a:prstGeom prst="rect">
            <a:avLst/>
          </a:prstGeom>
          <a:noFill/>
          <a:ln w="9525">
            <a:noFill/>
            <a:miter lim="800000"/>
            <a:headEnd/>
            <a:tailEnd/>
          </a:ln>
        </p:spPr>
      </p:pic>
      <p:pic>
        <p:nvPicPr>
          <p:cNvPr id="1036" name="Picture 15" descr="CG Symbol"/>
          <p:cNvPicPr>
            <a:picLocks noChangeAspect="1" noChangeArrowheads="1"/>
          </p:cNvPicPr>
          <p:nvPr/>
        </p:nvPicPr>
        <p:blipFill>
          <a:blip r:embed="rId20" cstate="print"/>
          <a:srcRect/>
          <a:stretch>
            <a:fillRect/>
          </a:stretch>
        </p:blipFill>
        <p:spPr bwMode="auto">
          <a:xfrm>
            <a:off x="6950075" y="6157913"/>
            <a:ext cx="2155825" cy="661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7" r:id="rId15"/>
  </p:sldLayoutIdLst>
  <p:transition spd="med">
    <p:random/>
  </p:transition>
  <p:txStyles>
    <p:titleStyle>
      <a:lvl1pPr algn="l" rtl="0" eaLnBrk="0" fontAlgn="base" hangingPunct="0">
        <a:spcBef>
          <a:spcPct val="0"/>
        </a:spcBef>
        <a:spcAft>
          <a:spcPct val="0"/>
        </a:spcAft>
        <a:defRPr sz="3200" b="1">
          <a:solidFill>
            <a:srgbClr val="00008A"/>
          </a:solidFill>
          <a:latin typeface="+mj-lt"/>
          <a:ea typeface="+mj-ea"/>
          <a:cs typeface="+mj-cs"/>
        </a:defRPr>
      </a:lvl1pPr>
      <a:lvl2pPr algn="l" rtl="0" eaLnBrk="0" fontAlgn="base" hangingPunct="0">
        <a:spcBef>
          <a:spcPct val="0"/>
        </a:spcBef>
        <a:spcAft>
          <a:spcPct val="0"/>
        </a:spcAft>
        <a:defRPr sz="3200" b="1">
          <a:solidFill>
            <a:srgbClr val="00008A"/>
          </a:solidFill>
          <a:latin typeface="Tahoma" pitchFamily="34" charset="0"/>
        </a:defRPr>
      </a:lvl2pPr>
      <a:lvl3pPr algn="l" rtl="0" eaLnBrk="0" fontAlgn="base" hangingPunct="0">
        <a:spcBef>
          <a:spcPct val="0"/>
        </a:spcBef>
        <a:spcAft>
          <a:spcPct val="0"/>
        </a:spcAft>
        <a:defRPr sz="3200" b="1">
          <a:solidFill>
            <a:srgbClr val="00008A"/>
          </a:solidFill>
          <a:latin typeface="Tahoma" pitchFamily="34" charset="0"/>
        </a:defRPr>
      </a:lvl3pPr>
      <a:lvl4pPr algn="l" rtl="0" eaLnBrk="0" fontAlgn="base" hangingPunct="0">
        <a:spcBef>
          <a:spcPct val="0"/>
        </a:spcBef>
        <a:spcAft>
          <a:spcPct val="0"/>
        </a:spcAft>
        <a:defRPr sz="3200" b="1">
          <a:solidFill>
            <a:srgbClr val="00008A"/>
          </a:solidFill>
          <a:latin typeface="Tahoma" pitchFamily="34" charset="0"/>
        </a:defRPr>
      </a:lvl4pPr>
      <a:lvl5pPr algn="l" rtl="0" eaLnBrk="0" fontAlgn="base" hangingPunct="0">
        <a:spcBef>
          <a:spcPct val="0"/>
        </a:spcBef>
        <a:spcAft>
          <a:spcPct val="0"/>
        </a:spcAft>
        <a:defRPr sz="3200" b="1">
          <a:solidFill>
            <a:srgbClr val="00008A"/>
          </a:solidFill>
          <a:latin typeface="Tahoma" pitchFamily="34" charset="0"/>
        </a:defRPr>
      </a:lvl5pPr>
      <a:lvl6pPr marL="457200" algn="l" rtl="0" fontAlgn="base">
        <a:spcBef>
          <a:spcPct val="0"/>
        </a:spcBef>
        <a:spcAft>
          <a:spcPct val="0"/>
        </a:spcAft>
        <a:defRPr sz="3200" b="1">
          <a:solidFill>
            <a:srgbClr val="00008A"/>
          </a:solidFill>
          <a:latin typeface="Tahoma" pitchFamily="34" charset="0"/>
        </a:defRPr>
      </a:lvl6pPr>
      <a:lvl7pPr marL="914400" algn="l" rtl="0" fontAlgn="base">
        <a:spcBef>
          <a:spcPct val="0"/>
        </a:spcBef>
        <a:spcAft>
          <a:spcPct val="0"/>
        </a:spcAft>
        <a:defRPr sz="3200" b="1">
          <a:solidFill>
            <a:srgbClr val="00008A"/>
          </a:solidFill>
          <a:latin typeface="Tahoma" pitchFamily="34" charset="0"/>
        </a:defRPr>
      </a:lvl7pPr>
      <a:lvl8pPr marL="1371600" algn="l" rtl="0" fontAlgn="base">
        <a:spcBef>
          <a:spcPct val="0"/>
        </a:spcBef>
        <a:spcAft>
          <a:spcPct val="0"/>
        </a:spcAft>
        <a:defRPr sz="3200" b="1">
          <a:solidFill>
            <a:srgbClr val="00008A"/>
          </a:solidFill>
          <a:latin typeface="Tahoma" pitchFamily="34" charset="0"/>
        </a:defRPr>
      </a:lvl8pPr>
      <a:lvl9pPr marL="1828800" algn="l" rtl="0" fontAlgn="base">
        <a:spcBef>
          <a:spcPct val="0"/>
        </a:spcBef>
        <a:spcAft>
          <a:spcPct val="0"/>
        </a:spcAft>
        <a:defRPr sz="3200" b="1">
          <a:solidFill>
            <a:srgbClr val="00008A"/>
          </a:solidFill>
          <a:latin typeface="Tahoma" pitchFamily="34" charset="0"/>
        </a:defRPr>
      </a:lvl9pPr>
    </p:titleStyle>
    <p:bodyStyle>
      <a:lvl1pPr marL="287338" indent="-287338" algn="l" rtl="0" eaLnBrk="0" fontAlgn="base" hangingPunct="0">
        <a:spcBef>
          <a:spcPct val="20000"/>
        </a:spcBef>
        <a:spcAft>
          <a:spcPct val="0"/>
        </a:spcAft>
        <a:buChar char="•"/>
        <a:defRPr sz="2200">
          <a:solidFill>
            <a:srgbClr val="00008A"/>
          </a:solidFill>
          <a:latin typeface="+mn-lt"/>
          <a:ea typeface="+mn-ea"/>
          <a:cs typeface="+mn-cs"/>
        </a:defRPr>
      </a:lvl1pPr>
      <a:lvl2pPr marL="742950" indent="-285750" algn="l" rtl="0" eaLnBrk="0" fontAlgn="base" hangingPunct="0">
        <a:spcBef>
          <a:spcPct val="0"/>
        </a:spcBef>
        <a:spcAft>
          <a:spcPct val="0"/>
        </a:spcAft>
        <a:buChar char="•"/>
        <a:defRPr sz="2200">
          <a:solidFill>
            <a:srgbClr val="00008A"/>
          </a:solidFill>
          <a:latin typeface="+mn-lt"/>
        </a:defRPr>
      </a:lvl2pPr>
      <a:lvl3pPr marL="1085850" indent="-228600" algn="l" rtl="0" eaLnBrk="0" fontAlgn="base" hangingPunct="0">
        <a:spcBef>
          <a:spcPct val="0"/>
        </a:spcBef>
        <a:spcAft>
          <a:spcPct val="0"/>
        </a:spcAft>
        <a:buChar char="•"/>
        <a:defRPr sz="2200">
          <a:solidFill>
            <a:srgbClr val="00008A"/>
          </a:solidFill>
          <a:latin typeface="+mn-lt"/>
        </a:defRPr>
      </a:lvl3pPr>
      <a:lvl4pPr marL="1428750" indent="-228600" algn="l" rtl="0" eaLnBrk="0" fontAlgn="base" hangingPunct="0">
        <a:spcBef>
          <a:spcPct val="0"/>
        </a:spcBef>
        <a:spcAft>
          <a:spcPct val="0"/>
        </a:spcAft>
        <a:buChar char="•"/>
        <a:defRPr sz="2200">
          <a:solidFill>
            <a:srgbClr val="00008A"/>
          </a:solidFill>
          <a:latin typeface="+mn-lt"/>
        </a:defRPr>
      </a:lvl4pPr>
      <a:lvl5pPr marL="1770063" indent="-227013" algn="l" rtl="0" eaLnBrk="0" fontAlgn="base" hangingPunct="0">
        <a:spcBef>
          <a:spcPct val="0"/>
        </a:spcBef>
        <a:spcAft>
          <a:spcPct val="0"/>
        </a:spcAft>
        <a:buChar char="•"/>
        <a:defRPr>
          <a:solidFill>
            <a:srgbClr val="00008A"/>
          </a:solidFill>
          <a:latin typeface="+mn-lt"/>
        </a:defRPr>
      </a:lvl5pPr>
      <a:lvl6pPr marL="2227263" indent="-227013" algn="l" rtl="0" fontAlgn="base">
        <a:spcBef>
          <a:spcPct val="0"/>
        </a:spcBef>
        <a:spcAft>
          <a:spcPct val="0"/>
        </a:spcAft>
        <a:buChar char="•"/>
        <a:defRPr>
          <a:solidFill>
            <a:srgbClr val="00008A"/>
          </a:solidFill>
          <a:latin typeface="+mn-lt"/>
        </a:defRPr>
      </a:lvl6pPr>
      <a:lvl7pPr marL="2684463" indent="-227013" algn="l" rtl="0" fontAlgn="base">
        <a:spcBef>
          <a:spcPct val="0"/>
        </a:spcBef>
        <a:spcAft>
          <a:spcPct val="0"/>
        </a:spcAft>
        <a:buChar char="•"/>
        <a:defRPr>
          <a:solidFill>
            <a:srgbClr val="00008A"/>
          </a:solidFill>
          <a:latin typeface="+mn-lt"/>
        </a:defRPr>
      </a:lvl7pPr>
      <a:lvl8pPr marL="3141663" indent="-227013" algn="l" rtl="0" fontAlgn="base">
        <a:spcBef>
          <a:spcPct val="0"/>
        </a:spcBef>
        <a:spcAft>
          <a:spcPct val="0"/>
        </a:spcAft>
        <a:buChar char="•"/>
        <a:defRPr>
          <a:solidFill>
            <a:srgbClr val="00008A"/>
          </a:solidFill>
          <a:latin typeface="+mn-lt"/>
        </a:defRPr>
      </a:lvl8pPr>
      <a:lvl9pPr marL="3598863" indent="-227013" algn="l" rtl="0" fontAlgn="base">
        <a:spcBef>
          <a:spcPct val="0"/>
        </a:spcBef>
        <a:spcAft>
          <a:spcPct val="0"/>
        </a:spcAft>
        <a:buChar char="•"/>
        <a:defRPr>
          <a:solidFill>
            <a:srgbClr val="0000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eaLnBrk="1" hangingPunct="1"/>
            <a:r>
              <a:rPr lang="en-US" dirty="0" smtClean="0"/>
              <a:t>SPEAR</a:t>
            </a:r>
            <a:br>
              <a:rPr lang="en-US" dirty="0" smtClean="0"/>
            </a:br>
            <a:r>
              <a:rPr lang="en-US" sz="2800" i="1" dirty="0" smtClean="0"/>
              <a:t>Semper Paratus</a:t>
            </a:r>
            <a:r>
              <a:rPr lang="en-US" sz="2800" dirty="0" smtClean="0"/>
              <a:t>: Enterprise </a:t>
            </a:r>
            <a:br>
              <a:rPr lang="en-US" sz="2800" dirty="0" smtClean="0"/>
            </a:br>
            <a:r>
              <a:rPr lang="en-US" sz="2800" dirty="0" smtClean="0"/>
              <a:t>Architecture Realization</a:t>
            </a:r>
          </a:p>
        </p:txBody>
      </p:sp>
      <p:sp>
        <p:nvSpPr>
          <p:cNvPr id="3075" name="Rectangle 3"/>
          <p:cNvSpPr>
            <a:spLocks noGrp="1" noChangeArrowheads="1"/>
          </p:cNvSpPr>
          <p:nvPr>
            <p:ph type="subTitle" idx="1"/>
          </p:nvPr>
        </p:nvSpPr>
        <p:spPr/>
        <p:txBody>
          <a:bodyPr/>
          <a:lstStyle/>
          <a:p>
            <a:pPr eaLnBrk="1" hangingPunct="1"/>
            <a:r>
              <a:rPr lang="en-US" sz="1800" dirty="0" smtClean="0"/>
              <a:t>Service Oriented Architecture (SOA)</a:t>
            </a:r>
            <a:br>
              <a:rPr lang="en-US" sz="1800" dirty="0" smtClean="0"/>
            </a:br>
            <a:r>
              <a:rPr lang="en-US" sz="1800" dirty="0" smtClean="0"/>
              <a:t>Supporting USCG </a:t>
            </a:r>
            <a:r>
              <a:rPr lang="en-US" sz="1800" b="1" dirty="0" smtClean="0"/>
              <a:t>Mission Execution</a:t>
            </a:r>
            <a:r>
              <a:rPr lang="en-US" sz="1800" dirty="0" smtClean="0"/>
              <a:t> – </a:t>
            </a:r>
            <a:br>
              <a:rPr lang="en-US" sz="1800" dirty="0" smtClean="0"/>
            </a:br>
            <a:r>
              <a:rPr lang="en-US" sz="1800" dirty="0" smtClean="0"/>
              <a:t>“The Pointy End of the Spear”</a:t>
            </a:r>
          </a:p>
          <a:p>
            <a:pPr eaLnBrk="1" hangingPunct="1"/>
            <a:endParaRPr lang="en-US" sz="1800" dirty="0" smtClean="0"/>
          </a:p>
          <a:p>
            <a:pPr eaLnBrk="1" hangingPunct="1"/>
            <a:r>
              <a:rPr lang="en-US" sz="1800" dirty="0" smtClean="0"/>
              <a:t>CAPT Mike Ryan, CG Operations Systems Center (OSC)</a:t>
            </a: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1219200" y="36513"/>
            <a:ext cx="7448550" cy="960437"/>
          </a:xfrm>
        </p:spPr>
        <p:txBody>
          <a:bodyPr/>
          <a:lstStyle/>
          <a:p>
            <a:pPr eaLnBrk="1" hangingPunct="1"/>
            <a:r>
              <a:rPr dirty="0" smtClean="0">
                <a:latin typeface="Museo For Dell" charset="0"/>
              </a:rPr>
              <a:t>USCG Enterprise Service Bus</a:t>
            </a:r>
          </a:p>
        </p:txBody>
      </p:sp>
      <p:pic>
        <p:nvPicPr>
          <p:cNvPr id="14339" name="Picture 3"/>
          <p:cNvPicPr>
            <a:picLocks noGrp="1" noChangeAspect="1" noChangeArrowheads="1"/>
          </p:cNvPicPr>
          <p:nvPr>
            <p:ph idx="1"/>
          </p:nvPr>
        </p:nvPicPr>
        <p:blipFill>
          <a:blip r:embed="rId3" cstate="print"/>
          <a:srcRect/>
          <a:stretch>
            <a:fillRect/>
          </a:stretch>
        </p:blipFill>
        <p:spPr>
          <a:xfrm>
            <a:off x="1373188" y="1308100"/>
            <a:ext cx="6351587" cy="4727575"/>
          </a:xfr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4"/>
          <p:cNvSpPr>
            <a:spLocks noChangeArrowheads="1"/>
          </p:cNvSpPr>
          <p:nvPr/>
        </p:nvSpPr>
        <p:spPr bwMode="auto">
          <a:xfrm rot="5400000">
            <a:off x="1532732" y="3517106"/>
            <a:ext cx="1022350" cy="430213"/>
          </a:xfrm>
          <a:prstGeom prst="leftRightArrow">
            <a:avLst>
              <a:gd name="adj1" fmla="val 50000"/>
              <a:gd name="adj2" fmla="val 53337"/>
            </a:avLst>
          </a:prstGeom>
          <a:solidFill>
            <a:schemeClr val="accent1"/>
          </a:solidFill>
          <a:ln w="9525">
            <a:solidFill>
              <a:schemeClr val="tx1"/>
            </a:solidFill>
            <a:miter lim="800000"/>
            <a:headEnd/>
            <a:tailEnd/>
          </a:ln>
        </p:spPr>
        <p:txBody>
          <a:bodyPr wrap="none" anchor="ctr"/>
          <a:lstStyle/>
          <a:p>
            <a:endParaRPr lang="en-US"/>
          </a:p>
        </p:txBody>
      </p:sp>
      <p:sp>
        <p:nvSpPr>
          <p:cNvPr id="27651" name="Line 5"/>
          <p:cNvSpPr>
            <a:spLocks noChangeShapeType="1"/>
          </p:cNvSpPr>
          <p:nvPr/>
        </p:nvSpPr>
        <p:spPr bwMode="auto">
          <a:xfrm>
            <a:off x="4419600" y="1843088"/>
            <a:ext cx="0" cy="4152900"/>
          </a:xfrm>
          <a:prstGeom prst="line">
            <a:avLst/>
          </a:prstGeom>
          <a:noFill/>
          <a:ln w="9525">
            <a:solidFill>
              <a:schemeClr val="tx1"/>
            </a:solidFill>
            <a:round/>
            <a:headEnd/>
            <a:tailEnd/>
          </a:ln>
        </p:spPr>
        <p:txBody>
          <a:bodyPr/>
          <a:lstStyle/>
          <a:p>
            <a:endParaRPr lang="en-US"/>
          </a:p>
        </p:txBody>
      </p:sp>
      <p:sp>
        <p:nvSpPr>
          <p:cNvPr id="27652" name="Line 6"/>
          <p:cNvSpPr>
            <a:spLocks noChangeShapeType="1"/>
          </p:cNvSpPr>
          <p:nvPr/>
        </p:nvSpPr>
        <p:spPr bwMode="auto">
          <a:xfrm>
            <a:off x="457200" y="1195388"/>
            <a:ext cx="7602538" cy="0"/>
          </a:xfrm>
          <a:prstGeom prst="line">
            <a:avLst/>
          </a:prstGeom>
          <a:noFill/>
          <a:ln w="9525">
            <a:solidFill>
              <a:schemeClr val="tx1"/>
            </a:solidFill>
            <a:round/>
            <a:headEnd/>
            <a:tailEnd/>
          </a:ln>
        </p:spPr>
        <p:txBody>
          <a:bodyPr/>
          <a:lstStyle/>
          <a:p>
            <a:endParaRPr lang="en-US"/>
          </a:p>
        </p:txBody>
      </p:sp>
      <p:sp>
        <p:nvSpPr>
          <p:cNvPr id="27653" name="Line 7"/>
          <p:cNvSpPr>
            <a:spLocks noChangeShapeType="1"/>
          </p:cNvSpPr>
          <p:nvPr/>
        </p:nvSpPr>
        <p:spPr bwMode="auto">
          <a:xfrm>
            <a:off x="609600" y="3633788"/>
            <a:ext cx="7602538" cy="0"/>
          </a:xfrm>
          <a:prstGeom prst="line">
            <a:avLst/>
          </a:prstGeom>
          <a:noFill/>
          <a:ln w="9525">
            <a:solidFill>
              <a:schemeClr val="tx1"/>
            </a:solidFill>
            <a:round/>
            <a:headEnd/>
            <a:tailEnd/>
          </a:ln>
        </p:spPr>
        <p:txBody>
          <a:bodyPr/>
          <a:lstStyle/>
          <a:p>
            <a:endParaRPr lang="en-US"/>
          </a:p>
        </p:txBody>
      </p:sp>
      <p:sp>
        <p:nvSpPr>
          <p:cNvPr id="27654" name="Text Box 8"/>
          <p:cNvSpPr txBox="1">
            <a:spLocks noChangeArrowheads="1"/>
          </p:cNvSpPr>
          <p:nvPr/>
        </p:nvSpPr>
        <p:spPr bwMode="auto">
          <a:xfrm>
            <a:off x="838200" y="841375"/>
            <a:ext cx="2295525" cy="369888"/>
          </a:xfrm>
          <a:prstGeom prst="rect">
            <a:avLst/>
          </a:prstGeom>
          <a:noFill/>
          <a:ln w="9525">
            <a:noFill/>
            <a:miter lim="800000"/>
            <a:headEnd/>
            <a:tailEnd/>
          </a:ln>
        </p:spPr>
        <p:txBody>
          <a:bodyPr>
            <a:spAutoFit/>
          </a:bodyPr>
          <a:lstStyle/>
          <a:p>
            <a:pPr algn="ctr" eaLnBrk="1" hangingPunct="1">
              <a:spcBef>
                <a:spcPct val="50000"/>
              </a:spcBef>
            </a:pPr>
            <a:r>
              <a:rPr lang="en-US" sz="1800">
                <a:latin typeface="Arial" charset="0"/>
              </a:rPr>
              <a:t>CGDN+</a:t>
            </a:r>
          </a:p>
        </p:txBody>
      </p:sp>
      <p:sp>
        <p:nvSpPr>
          <p:cNvPr id="27655" name="Text Box 9"/>
          <p:cNvSpPr txBox="1">
            <a:spLocks noChangeArrowheads="1"/>
          </p:cNvSpPr>
          <p:nvPr/>
        </p:nvSpPr>
        <p:spPr bwMode="auto">
          <a:xfrm>
            <a:off x="5181600" y="841375"/>
            <a:ext cx="2295525" cy="369888"/>
          </a:xfrm>
          <a:prstGeom prst="rect">
            <a:avLst/>
          </a:prstGeom>
          <a:noFill/>
          <a:ln w="9525">
            <a:noFill/>
            <a:miter lim="800000"/>
            <a:headEnd/>
            <a:tailEnd/>
          </a:ln>
        </p:spPr>
        <p:txBody>
          <a:bodyPr>
            <a:spAutoFit/>
          </a:bodyPr>
          <a:lstStyle/>
          <a:p>
            <a:pPr algn="ctr" eaLnBrk="1" hangingPunct="1">
              <a:spcBef>
                <a:spcPct val="50000"/>
              </a:spcBef>
            </a:pPr>
            <a:r>
              <a:rPr lang="en-US" sz="1800">
                <a:latin typeface="Arial" charset="0"/>
              </a:rPr>
              <a:t>DMZ</a:t>
            </a:r>
          </a:p>
        </p:txBody>
      </p:sp>
      <p:grpSp>
        <p:nvGrpSpPr>
          <p:cNvPr id="27656" name="Group 10"/>
          <p:cNvGrpSpPr>
            <a:grpSpLocks/>
          </p:cNvGrpSpPr>
          <p:nvPr/>
        </p:nvGrpSpPr>
        <p:grpSpPr bwMode="auto">
          <a:xfrm>
            <a:off x="8001000" y="3965575"/>
            <a:ext cx="287338" cy="1725613"/>
            <a:chOff x="5280" y="2544"/>
            <a:chExt cx="192" cy="1296"/>
          </a:xfrm>
        </p:grpSpPr>
        <p:sp>
          <p:nvSpPr>
            <p:cNvPr id="27698" name="Rectangle 11"/>
            <p:cNvSpPr>
              <a:spLocks noChangeArrowheads="1"/>
            </p:cNvSpPr>
            <p:nvPr/>
          </p:nvSpPr>
          <p:spPr bwMode="auto">
            <a:xfrm>
              <a:off x="5280" y="2544"/>
              <a:ext cx="192" cy="12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99" name="Text Box 12"/>
            <p:cNvSpPr txBox="1">
              <a:spLocks noChangeArrowheads="1"/>
            </p:cNvSpPr>
            <p:nvPr/>
          </p:nvSpPr>
          <p:spPr bwMode="auto">
            <a:xfrm rot="5400000">
              <a:off x="4863" y="3105"/>
              <a:ext cx="1008" cy="173"/>
            </a:xfrm>
            <a:prstGeom prst="rect">
              <a:avLst/>
            </a:prstGeom>
            <a:noFill/>
            <a:ln w="9525">
              <a:noFill/>
              <a:miter lim="800000"/>
              <a:headEnd/>
              <a:tailEnd/>
            </a:ln>
          </p:spPr>
          <p:txBody>
            <a:bodyPr>
              <a:spAutoFit/>
            </a:bodyPr>
            <a:lstStyle/>
            <a:p>
              <a:pPr algn="ctr" eaLnBrk="1" hangingPunct="1">
                <a:spcBef>
                  <a:spcPct val="50000"/>
                </a:spcBef>
              </a:pPr>
              <a:r>
                <a:rPr lang="en-US" sz="1200">
                  <a:latin typeface="Arial" charset="0"/>
                </a:rPr>
                <a:t>XML Gateway</a:t>
              </a:r>
            </a:p>
          </p:txBody>
        </p:sp>
      </p:grpSp>
      <p:grpSp>
        <p:nvGrpSpPr>
          <p:cNvPr id="27657" name="Group 13"/>
          <p:cNvGrpSpPr>
            <a:grpSpLocks/>
          </p:cNvGrpSpPr>
          <p:nvPr/>
        </p:nvGrpSpPr>
        <p:grpSpPr bwMode="auto">
          <a:xfrm rot="-5400000">
            <a:off x="2059781" y="4933157"/>
            <a:ext cx="255587" cy="1936750"/>
            <a:chOff x="5280" y="2544"/>
            <a:chExt cx="192" cy="1296"/>
          </a:xfrm>
        </p:grpSpPr>
        <p:sp>
          <p:nvSpPr>
            <p:cNvPr id="27696" name="Rectangle 14"/>
            <p:cNvSpPr>
              <a:spLocks noChangeArrowheads="1"/>
            </p:cNvSpPr>
            <p:nvPr/>
          </p:nvSpPr>
          <p:spPr bwMode="auto">
            <a:xfrm>
              <a:off x="5280" y="2544"/>
              <a:ext cx="192" cy="12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97" name="Text Box 15"/>
            <p:cNvSpPr txBox="1">
              <a:spLocks noChangeArrowheads="1"/>
            </p:cNvSpPr>
            <p:nvPr/>
          </p:nvSpPr>
          <p:spPr bwMode="auto">
            <a:xfrm rot="5400000">
              <a:off x="4863" y="3105"/>
              <a:ext cx="1008" cy="173"/>
            </a:xfrm>
            <a:prstGeom prst="rect">
              <a:avLst/>
            </a:prstGeom>
            <a:noFill/>
            <a:ln w="9525">
              <a:noFill/>
              <a:miter lim="800000"/>
              <a:headEnd/>
              <a:tailEnd/>
            </a:ln>
          </p:spPr>
          <p:txBody>
            <a:bodyPr>
              <a:spAutoFit/>
            </a:bodyPr>
            <a:lstStyle/>
            <a:p>
              <a:pPr algn="ctr" eaLnBrk="1" hangingPunct="1">
                <a:spcBef>
                  <a:spcPct val="50000"/>
                </a:spcBef>
              </a:pPr>
              <a:r>
                <a:rPr lang="en-US" sz="1200">
                  <a:latin typeface="Arial" charset="0"/>
                </a:rPr>
                <a:t>XML Gateway</a:t>
              </a:r>
            </a:p>
          </p:txBody>
        </p:sp>
      </p:grpSp>
      <p:sp>
        <p:nvSpPr>
          <p:cNvPr id="27658" name="Line 16"/>
          <p:cNvSpPr>
            <a:spLocks noChangeShapeType="1"/>
          </p:cNvSpPr>
          <p:nvPr/>
        </p:nvSpPr>
        <p:spPr bwMode="auto">
          <a:xfrm flipV="1">
            <a:off x="533400" y="1423988"/>
            <a:ext cx="7531100" cy="0"/>
          </a:xfrm>
          <a:prstGeom prst="line">
            <a:avLst/>
          </a:prstGeom>
          <a:noFill/>
          <a:ln w="9525">
            <a:solidFill>
              <a:schemeClr val="tx1"/>
            </a:solidFill>
            <a:round/>
            <a:headEnd/>
            <a:tailEnd/>
          </a:ln>
        </p:spPr>
        <p:txBody>
          <a:bodyPr/>
          <a:lstStyle/>
          <a:p>
            <a:endParaRPr lang="en-US"/>
          </a:p>
        </p:txBody>
      </p:sp>
      <p:sp>
        <p:nvSpPr>
          <p:cNvPr id="27659" name="Line 17"/>
          <p:cNvSpPr>
            <a:spLocks noChangeShapeType="1"/>
          </p:cNvSpPr>
          <p:nvPr/>
        </p:nvSpPr>
        <p:spPr bwMode="auto">
          <a:xfrm flipV="1">
            <a:off x="609600" y="3862388"/>
            <a:ext cx="7531100" cy="0"/>
          </a:xfrm>
          <a:prstGeom prst="line">
            <a:avLst/>
          </a:prstGeom>
          <a:noFill/>
          <a:ln w="9525">
            <a:solidFill>
              <a:schemeClr val="tx1"/>
            </a:solidFill>
            <a:round/>
            <a:headEnd/>
            <a:tailEnd/>
          </a:ln>
        </p:spPr>
        <p:txBody>
          <a:bodyPr/>
          <a:lstStyle/>
          <a:p>
            <a:endParaRPr lang="en-US"/>
          </a:p>
        </p:txBody>
      </p:sp>
      <p:sp>
        <p:nvSpPr>
          <p:cNvPr id="27660" name="Text Box 18"/>
          <p:cNvSpPr txBox="1">
            <a:spLocks noChangeArrowheads="1"/>
          </p:cNvSpPr>
          <p:nvPr/>
        </p:nvSpPr>
        <p:spPr bwMode="auto">
          <a:xfrm>
            <a:off x="1447800" y="1235075"/>
            <a:ext cx="1720850" cy="246063"/>
          </a:xfrm>
          <a:prstGeom prst="rect">
            <a:avLst/>
          </a:prstGeom>
          <a:noFill/>
          <a:ln w="9525">
            <a:noFill/>
            <a:miter lim="800000"/>
            <a:headEnd/>
            <a:tailEnd/>
          </a:ln>
        </p:spPr>
        <p:txBody>
          <a:bodyPr>
            <a:spAutoFit/>
          </a:bodyPr>
          <a:lstStyle/>
          <a:p>
            <a:pPr algn="ctr" eaLnBrk="1" hangingPunct="1">
              <a:spcBef>
                <a:spcPct val="50000"/>
              </a:spcBef>
            </a:pPr>
            <a:r>
              <a:rPr lang="en-US" sz="1000">
                <a:latin typeface="Arial" charset="0"/>
              </a:rPr>
              <a:t>Business Logic Services</a:t>
            </a:r>
          </a:p>
        </p:txBody>
      </p:sp>
      <p:sp>
        <p:nvSpPr>
          <p:cNvPr id="27661" name="Text Box 19"/>
          <p:cNvSpPr txBox="1">
            <a:spLocks noChangeArrowheads="1"/>
          </p:cNvSpPr>
          <p:nvPr/>
        </p:nvSpPr>
        <p:spPr bwMode="auto">
          <a:xfrm>
            <a:off x="1828800" y="3630613"/>
            <a:ext cx="2122488" cy="246062"/>
          </a:xfrm>
          <a:prstGeom prst="rect">
            <a:avLst/>
          </a:prstGeom>
          <a:noFill/>
          <a:ln w="9525">
            <a:noFill/>
            <a:miter lim="800000"/>
            <a:headEnd/>
            <a:tailEnd/>
          </a:ln>
        </p:spPr>
        <p:txBody>
          <a:bodyPr>
            <a:spAutoFit/>
          </a:bodyPr>
          <a:lstStyle/>
          <a:p>
            <a:pPr algn="ctr" eaLnBrk="1" hangingPunct="1">
              <a:spcBef>
                <a:spcPct val="50000"/>
              </a:spcBef>
            </a:pPr>
            <a:r>
              <a:rPr lang="en-US" sz="1000">
                <a:latin typeface="Arial" charset="0"/>
              </a:rPr>
              <a:t>Infrastructure Services</a:t>
            </a:r>
          </a:p>
        </p:txBody>
      </p:sp>
      <p:grpSp>
        <p:nvGrpSpPr>
          <p:cNvPr id="27662" name="Group 20"/>
          <p:cNvGrpSpPr>
            <a:grpSpLocks/>
          </p:cNvGrpSpPr>
          <p:nvPr/>
        </p:nvGrpSpPr>
        <p:grpSpPr bwMode="auto">
          <a:xfrm>
            <a:off x="1143000" y="1773238"/>
            <a:ext cx="860425" cy="1022350"/>
            <a:chOff x="432" y="1200"/>
            <a:chExt cx="576" cy="768"/>
          </a:xfrm>
        </p:grpSpPr>
        <p:sp>
          <p:nvSpPr>
            <p:cNvPr id="27694" name="AutoShape 21"/>
            <p:cNvSpPr>
              <a:spLocks noChangeArrowheads="1"/>
            </p:cNvSpPr>
            <p:nvPr/>
          </p:nvSpPr>
          <p:spPr bwMode="auto">
            <a:xfrm>
              <a:off x="432" y="1200"/>
              <a:ext cx="576" cy="768"/>
            </a:xfrm>
            <a:prstGeom prst="flowChartMultidocument">
              <a:avLst/>
            </a:prstGeom>
            <a:solidFill>
              <a:srgbClr val="00FFFF"/>
            </a:solidFill>
            <a:ln w="12700">
              <a:solidFill>
                <a:schemeClr val="tx1"/>
              </a:solidFill>
              <a:miter lim="800000"/>
              <a:headEnd type="none" w="sm" len="sm"/>
              <a:tailEnd type="none" w="sm" len="sm"/>
            </a:ln>
          </p:spPr>
          <p:txBody>
            <a:bodyPr wrap="none" anchor="ctr"/>
            <a:lstStyle/>
            <a:p>
              <a:endParaRPr lang="en-US"/>
            </a:p>
          </p:txBody>
        </p:sp>
        <p:sp>
          <p:nvSpPr>
            <p:cNvPr id="27695" name="Text Box 22"/>
            <p:cNvSpPr txBox="1">
              <a:spLocks noChangeArrowheads="1"/>
            </p:cNvSpPr>
            <p:nvPr/>
          </p:nvSpPr>
          <p:spPr bwMode="auto">
            <a:xfrm>
              <a:off x="432" y="1545"/>
              <a:ext cx="480" cy="135"/>
            </a:xfrm>
            <a:prstGeom prst="rect">
              <a:avLst/>
            </a:prstGeom>
            <a:noFill/>
            <a:ln w="12700">
              <a:noFill/>
              <a:miter lim="800000"/>
              <a:headEnd type="none" w="sm" len="sm"/>
              <a:tailEnd type="none" w="sm" len="sm"/>
            </a:ln>
          </p:spPr>
          <p:txBody>
            <a:bodyPr>
              <a:spAutoFit/>
            </a:bodyPr>
            <a:lstStyle/>
            <a:p>
              <a:pPr algn="ctr">
                <a:spcBef>
                  <a:spcPct val="50000"/>
                </a:spcBef>
              </a:pPr>
              <a:r>
                <a:rPr lang="en-US" sz="800" b="1">
                  <a:latin typeface="Verdana" pitchFamily="34" charset="0"/>
                </a:rPr>
                <a:t>FES</a:t>
              </a:r>
            </a:p>
          </p:txBody>
        </p:sp>
      </p:grpSp>
      <p:grpSp>
        <p:nvGrpSpPr>
          <p:cNvPr id="27663" name="Group 23"/>
          <p:cNvGrpSpPr>
            <a:grpSpLocks/>
          </p:cNvGrpSpPr>
          <p:nvPr/>
        </p:nvGrpSpPr>
        <p:grpSpPr bwMode="auto">
          <a:xfrm>
            <a:off x="381000" y="2230438"/>
            <a:ext cx="860425" cy="1022350"/>
            <a:chOff x="1584" y="1200"/>
            <a:chExt cx="576" cy="768"/>
          </a:xfrm>
        </p:grpSpPr>
        <p:sp>
          <p:nvSpPr>
            <p:cNvPr id="27692" name="AutoShape 24"/>
            <p:cNvSpPr>
              <a:spLocks noChangeArrowheads="1"/>
            </p:cNvSpPr>
            <p:nvPr/>
          </p:nvSpPr>
          <p:spPr bwMode="auto">
            <a:xfrm>
              <a:off x="1584" y="1200"/>
              <a:ext cx="576" cy="768"/>
            </a:xfrm>
            <a:prstGeom prst="flowChartMultidocument">
              <a:avLst/>
            </a:prstGeom>
            <a:solidFill>
              <a:srgbClr val="00FFFF"/>
            </a:solidFill>
            <a:ln w="12700">
              <a:solidFill>
                <a:schemeClr val="tx1"/>
              </a:solidFill>
              <a:miter lim="800000"/>
              <a:headEnd type="none" w="sm" len="sm"/>
              <a:tailEnd type="none" w="sm" len="sm"/>
            </a:ln>
          </p:spPr>
          <p:txBody>
            <a:bodyPr wrap="none" anchor="ctr"/>
            <a:lstStyle/>
            <a:p>
              <a:endParaRPr lang="en-US"/>
            </a:p>
          </p:txBody>
        </p:sp>
        <p:sp>
          <p:nvSpPr>
            <p:cNvPr id="27693" name="Text Box 25"/>
            <p:cNvSpPr txBox="1">
              <a:spLocks noChangeArrowheads="1"/>
            </p:cNvSpPr>
            <p:nvPr/>
          </p:nvSpPr>
          <p:spPr bwMode="auto">
            <a:xfrm>
              <a:off x="1584" y="1536"/>
              <a:ext cx="480" cy="135"/>
            </a:xfrm>
            <a:prstGeom prst="rect">
              <a:avLst/>
            </a:prstGeom>
            <a:noFill/>
            <a:ln w="12700">
              <a:noFill/>
              <a:miter lim="800000"/>
              <a:headEnd type="none" w="sm" len="sm"/>
              <a:tailEnd type="none" w="sm" len="sm"/>
            </a:ln>
          </p:spPr>
          <p:txBody>
            <a:bodyPr>
              <a:spAutoFit/>
            </a:bodyPr>
            <a:lstStyle/>
            <a:p>
              <a:pPr algn="ctr">
                <a:spcBef>
                  <a:spcPct val="50000"/>
                </a:spcBef>
              </a:pPr>
              <a:r>
                <a:rPr lang="en-US" sz="800" b="1">
                  <a:latin typeface="Verdana" pitchFamily="34" charset="0"/>
                </a:rPr>
                <a:t>FPS</a:t>
              </a:r>
            </a:p>
          </p:txBody>
        </p:sp>
      </p:grpSp>
      <p:sp>
        <p:nvSpPr>
          <p:cNvPr id="27664" name="Text Box 26"/>
          <p:cNvSpPr txBox="1">
            <a:spLocks noChangeArrowheads="1"/>
          </p:cNvSpPr>
          <p:nvPr/>
        </p:nvSpPr>
        <p:spPr bwMode="auto">
          <a:xfrm>
            <a:off x="5562600" y="3673475"/>
            <a:ext cx="1865313" cy="246063"/>
          </a:xfrm>
          <a:prstGeom prst="rect">
            <a:avLst/>
          </a:prstGeom>
          <a:noFill/>
          <a:ln w="9525">
            <a:noFill/>
            <a:miter lim="800000"/>
            <a:headEnd/>
            <a:tailEnd/>
          </a:ln>
        </p:spPr>
        <p:txBody>
          <a:bodyPr>
            <a:spAutoFit/>
          </a:bodyPr>
          <a:lstStyle/>
          <a:p>
            <a:pPr algn="ctr" eaLnBrk="1" hangingPunct="1">
              <a:spcBef>
                <a:spcPct val="50000"/>
              </a:spcBef>
            </a:pPr>
            <a:r>
              <a:rPr lang="en-US" sz="1000">
                <a:latin typeface="Arial" charset="0"/>
              </a:rPr>
              <a:t>DMZ Infrastructure Services</a:t>
            </a:r>
          </a:p>
        </p:txBody>
      </p:sp>
      <p:sp>
        <p:nvSpPr>
          <p:cNvPr id="88091" name="Rectangle 27"/>
          <p:cNvSpPr>
            <a:spLocks noChangeArrowheads="1"/>
          </p:cNvSpPr>
          <p:nvPr/>
        </p:nvSpPr>
        <p:spPr bwMode="auto">
          <a:xfrm>
            <a:off x="4419600" y="1589088"/>
            <a:ext cx="4016375" cy="204470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27666" name="AutoShape 28"/>
          <p:cNvSpPr>
            <a:spLocks noChangeArrowheads="1"/>
          </p:cNvSpPr>
          <p:nvPr/>
        </p:nvSpPr>
        <p:spPr bwMode="auto">
          <a:xfrm>
            <a:off x="3810000" y="4699000"/>
            <a:ext cx="1147763" cy="382588"/>
          </a:xfrm>
          <a:prstGeom prst="leftRightArrow">
            <a:avLst>
              <a:gd name="adj1" fmla="val 50000"/>
              <a:gd name="adj2" fmla="val 53458"/>
            </a:avLst>
          </a:prstGeom>
          <a:solidFill>
            <a:schemeClr val="accent1"/>
          </a:solidFill>
          <a:ln w="9525">
            <a:solidFill>
              <a:schemeClr val="tx1"/>
            </a:solidFill>
            <a:miter lim="800000"/>
            <a:headEnd/>
            <a:tailEnd/>
          </a:ln>
        </p:spPr>
        <p:txBody>
          <a:bodyPr wrap="none" anchor="ctr"/>
          <a:lstStyle/>
          <a:p>
            <a:endParaRPr lang="en-US"/>
          </a:p>
        </p:txBody>
      </p:sp>
      <p:grpSp>
        <p:nvGrpSpPr>
          <p:cNvPr id="27667" name="Group 29"/>
          <p:cNvGrpSpPr>
            <a:grpSpLocks/>
          </p:cNvGrpSpPr>
          <p:nvPr/>
        </p:nvGrpSpPr>
        <p:grpSpPr bwMode="auto">
          <a:xfrm>
            <a:off x="3124200" y="1773238"/>
            <a:ext cx="860425" cy="1022350"/>
            <a:chOff x="432" y="1200"/>
            <a:chExt cx="576" cy="768"/>
          </a:xfrm>
        </p:grpSpPr>
        <p:sp>
          <p:nvSpPr>
            <p:cNvPr id="27690" name="AutoShape 30"/>
            <p:cNvSpPr>
              <a:spLocks noChangeArrowheads="1"/>
            </p:cNvSpPr>
            <p:nvPr/>
          </p:nvSpPr>
          <p:spPr bwMode="auto">
            <a:xfrm>
              <a:off x="432" y="1200"/>
              <a:ext cx="576" cy="768"/>
            </a:xfrm>
            <a:prstGeom prst="flowChartMultidocument">
              <a:avLst/>
            </a:prstGeom>
            <a:solidFill>
              <a:srgbClr val="FF9966"/>
            </a:solidFill>
            <a:ln w="12700">
              <a:solidFill>
                <a:schemeClr val="tx1"/>
              </a:solidFill>
              <a:miter lim="800000"/>
              <a:headEnd type="none" w="sm" len="sm"/>
              <a:tailEnd type="none" w="sm" len="sm"/>
            </a:ln>
          </p:spPr>
          <p:txBody>
            <a:bodyPr wrap="none" anchor="ctr"/>
            <a:lstStyle/>
            <a:p>
              <a:endParaRPr lang="en-US"/>
            </a:p>
          </p:txBody>
        </p:sp>
        <p:sp>
          <p:nvSpPr>
            <p:cNvPr id="27691" name="Text Box 31"/>
            <p:cNvSpPr txBox="1">
              <a:spLocks noChangeArrowheads="1"/>
            </p:cNvSpPr>
            <p:nvPr/>
          </p:nvSpPr>
          <p:spPr bwMode="auto">
            <a:xfrm>
              <a:off x="432" y="1545"/>
              <a:ext cx="480" cy="135"/>
            </a:xfrm>
            <a:prstGeom prst="rect">
              <a:avLst/>
            </a:prstGeom>
            <a:solidFill>
              <a:srgbClr val="FF9966"/>
            </a:solidFill>
            <a:ln w="12700">
              <a:noFill/>
              <a:miter lim="800000"/>
              <a:headEnd type="none" w="sm" len="sm"/>
              <a:tailEnd type="none" w="sm" len="sm"/>
            </a:ln>
          </p:spPr>
          <p:txBody>
            <a:bodyPr>
              <a:spAutoFit/>
            </a:bodyPr>
            <a:lstStyle/>
            <a:p>
              <a:pPr algn="ctr">
                <a:spcBef>
                  <a:spcPct val="50000"/>
                </a:spcBef>
              </a:pPr>
              <a:r>
                <a:rPr lang="en-US" sz="800" b="1">
                  <a:latin typeface="Verdana" pitchFamily="34" charset="0"/>
                </a:rPr>
                <a:t>FES</a:t>
              </a:r>
            </a:p>
          </p:txBody>
        </p:sp>
      </p:grpSp>
      <p:grpSp>
        <p:nvGrpSpPr>
          <p:cNvPr id="27668" name="Group 32"/>
          <p:cNvGrpSpPr>
            <a:grpSpLocks/>
          </p:cNvGrpSpPr>
          <p:nvPr/>
        </p:nvGrpSpPr>
        <p:grpSpPr bwMode="auto">
          <a:xfrm>
            <a:off x="2362200" y="2230438"/>
            <a:ext cx="860425" cy="1022350"/>
            <a:chOff x="1584" y="1200"/>
            <a:chExt cx="576" cy="768"/>
          </a:xfrm>
        </p:grpSpPr>
        <p:sp>
          <p:nvSpPr>
            <p:cNvPr id="27688" name="AutoShape 33"/>
            <p:cNvSpPr>
              <a:spLocks noChangeArrowheads="1"/>
            </p:cNvSpPr>
            <p:nvPr/>
          </p:nvSpPr>
          <p:spPr bwMode="auto">
            <a:xfrm>
              <a:off x="1584" y="1200"/>
              <a:ext cx="576" cy="768"/>
            </a:xfrm>
            <a:prstGeom prst="flowChartMultidocument">
              <a:avLst/>
            </a:prstGeom>
            <a:solidFill>
              <a:srgbClr val="FF9966"/>
            </a:solidFill>
            <a:ln w="12700">
              <a:solidFill>
                <a:schemeClr val="tx1"/>
              </a:solidFill>
              <a:miter lim="800000"/>
              <a:headEnd type="none" w="sm" len="sm"/>
              <a:tailEnd type="none" w="sm" len="sm"/>
            </a:ln>
          </p:spPr>
          <p:txBody>
            <a:bodyPr wrap="none" anchor="ctr"/>
            <a:lstStyle/>
            <a:p>
              <a:endParaRPr lang="en-US"/>
            </a:p>
          </p:txBody>
        </p:sp>
        <p:sp>
          <p:nvSpPr>
            <p:cNvPr id="27689" name="Text Box 34"/>
            <p:cNvSpPr txBox="1">
              <a:spLocks noChangeArrowheads="1"/>
            </p:cNvSpPr>
            <p:nvPr/>
          </p:nvSpPr>
          <p:spPr bwMode="auto">
            <a:xfrm>
              <a:off x="1584" y="1536"/>
              <a:ext cx="480" cy="135"/>
            </a:xfrm>
            <a:prstGeom prst="rect">
              <a:avLst/>
            </a:prstGeom>
            <a:solidFill>
              <a:srgbClr val="FF9966"/>
            </a:solidFill>
            <a:ln w="12700">
              <a:noFill/>
              <a:miter lim="800000"/>
              <a:headEnd type="none" w="sm" len="sm"/>
              <a:tailEnd type="none" w="sm" len="sm"/>
            </a:ln>
          </p:spPr>
          <p:txBody>
            <a:bodyPr>
              <a:spAutoFit/>
            </a:bodyPr>
            <a:lstStyle/>
            <a:p>
              <a:pPr algn="ctr">
                <a:spcBef>
                  <a:spcPct val="50000"/>
                </a:spcBef>
              </a:pPr>
              <a:r>
                <a:rPr lang="en-US" sz="800" b="1">
                  <a:latin typeface="Verdana" pitchFamily="34" charset="0"/>
                </a:rPr>
                <a:t>FPS</a:t>
              </a:r>
            </a:p>
          </p:txBody>
        </p:sp>
      </p:grpSp>
      <p:grpSp>
        <p:nvGrpSpPr>
          <p:cNvPr id="27669" name="Group 35"/>
          <p:cNvGrpSpPr>
            <a:grpSpLocks/>
          </p:cNvGrpSpPr>
          <p:nvPr/>
        </p:nvGrpSpPr>
        <p:grpSpPr bwMode="auto">
          <a:xfrm>
            <a:off x="2286000" y="4211638"/>
            <a:ext cx="860425" cy="1022350"/>
            <a:chOff x="432" y="1200"/>
            <a:chExt cx="576" cy="768"/>
          </a:xfrm>
        </p:grpSpPr>
        <p:sp>
          <p:nvSpPr>
            <p:cNvPr id="27686" name="AutoShape 36"/>
            <p:cNvSpPr>
              <a:spLocks noChangeArrowheads="1"/>
            </p:cNvSpPr>
            <p:nvPr/>
          </p:nvSpPr>
          <p:spPr bwMode="auto">
            <a:xfrm>
              <a:off x="432" y="1200"/>
              <a:ext cx="576" cy="768"/>
            </a:xfrm>
            <a:prstGeom prst="flowChartMultidocument">
              <a:avLst/>
            </a:prstGeom>
            <a:solidFill>
              <a:srgbClr val="00FFFF"/>
            </a:solidFill>
            <a:ln w="12700">
              <a:solidFill>
                <a:schemeClr val="tx1"/>
              </a:solidFill>
              <a:miter lim="800000"/>
              <a:headEnd type="none" w="sm" len="sm"/>
              <a:tailEnd type="none" w="sm" len="sm"/>
            </a:ln>
          </p:spPr>
          <p:txBody>
            <a:bodyPr wrap="none" anchor="ctr"/>
            <a:lstStyle/>
            <a:p>
              <a:endParaRPr lang="en-US"/>
            </a:p>
          </p:txBody>
        </p:sp>
        <p:sp>
          <p:nvSpPr>
            <p:cNvPr id="27687" name="Text Box 37"/>
            <p:cNvSpPr txBox="1">
              <a:spLocks noChangeArrowheads="1"/>
            </p:cNvSpPr>
            <p:nvPr/>
          </p:nvSpPr>
          <p:spPr bwMode="auto">
            <a:xfrm>
              <a:off x="432" y="1545"/>
              <a:ext cx="480" cy="135"/>
            </a:xfrm>
            <a:prstGeom prst="rect">
              <a:avLst/>
            </a:prstGeom>
            <a:noFill/>
            <a:ln w="12700">
              <a:noFill/>
              <a:miter lim="800000"/>
              <a:headEnd type="none" w="sm" len="sm"/>
              <a:tailEnd type="none" w="sm" len="sm"/>
            </a:ln>
          </p:spPr>
          <p:txBody>
            <a:bodyPr>
              <a:spAutoFit/>
            </a:bodyPr>
            <a:lstStyle/>
            <a:p>
              <a:pPr algn="ctr">
                <a:spcBef>
                  <a:spcPct val="50000"/>
                </a:spcBef>
              </a:pPr>
              <a:r>
                <a:rPr lang="en-US" sz="800" b="1">
                  <a:latin typeface="Verdana" pitchFamily="34" charset="0"/>
                </a:rPr>
                <a:t>FES</a:t>
              </a:r>
            </a:p>
          </p:txBody>
        </p:sp>
      </p:grpSp>
      <p:grpSp>
        <p:nvGrpSpPr>
          <p:cNvPr id="27670" name="Group 38"/>
          <p:cNvGrpSpPr>
            <a:grpSpLocks/>
          </p:cNvGrpSpPr>
          <p:nvPr/>
        </p:nvGrpSpPr>
        <p:grpSpPr bwMode="auto">
          <a:xfrm>
            <a:off x="1524000" y="4668838"/>
            <a:ext cx="860425" cy="1022350"/>
            <a:chOff x="1584" y="1200"/>
            <a:chExt cx="576" cy="768"/>
          </a:xfrm>
        </p:grpSpPr>
        <p:sp>
          <p:nvSpPr>
            <p:cNvPr id="27684" name="AutoShape 39"/>
            <p:cNvSpPr>
              <a:spLocks noChangeArrowheads="1"/>
            </p:cNvSpPr>
            <p:nvPr/>
          </p:nvSpPr>
          <p:spPr bwMode="auto">
            <a:xfrm>
              <a:off x="1584" y="1200"/>
              <a:ext cx="576" cy="768"/>
            </a:xfrm>
            <a:prstGeom prst="flowChartMultidocument">
              <a:avLst/>
            </a:prstGeom>
            <a:solidFill>
              <a:srgbClr val="00FFFF"/>
            </a:solidFill>
            <a:ln w="12700">
              <a:solidFill>
                <a:schemeClr val="tx1"/>
              </a:solidFill>
              <a:miter lim="800000"/>
              <a:headEnd type="none" w="sm" len="sm"/>
              <a:tailEnd type="none" w="sm" len="sm"/>
            </a:ln>
          </p:spPr>
          <p:txBody>
            <a:bodyPr wrap="none" anchor="ctr"/>
            <a:lstStyle/>
            <a:p>
              <a:endParaRPr lang="en-US"/>
            </a:p>
          </p:txBody>
        </p:sp>
        <p:sp>
          <p:nvSpPr>
            <p:cNvPr id="27685" name="Text Box 40"/>
            <p:cNvSpPr txBox="1">
              <a:spLocks noChangeArrowheads="1"/>
            </p:cNvSpPr>
            <p:nvPr/>
          </p:nvSpPr>
          <p:spPr bwMode="auto">
            <a:xfrm>
              <a:off x="1584" y="1536"/>
              <a:ext cx="480" cy="135"/>
            </a:xfrm>
            <a:prstGeom prst="rect">
              <a:avLst/>
            </a:prstGeom>
            <a:noFill/>
            <a:ln w="12700">
              <a:noFill/>
              <a:miter lim="800000"/>
              <a:headEnd type="none" w="sm" len="sm"/>
              <a:tailEnd type="none" w="sm" len="sm"/>
            </a:ln>
          </p:spPr>
          <p:txBody>
            <a:bodyPr>
              <a:spAutoFit/>
            </a:bodyPr>
            <a:lstStyle/>
            <a:p>
              <a:pPr algn="ctr">
                <a:spcBef>
                  <a:spcPct val="50000"/>
                </a:spcBef>
              </a:pPr>
              <a:r>
                <a:rPr lang="en-US" sz="800" b="1">
                  <a:latin typeface="Verdana" pitchFamily="34" charset="0"/>
                </a:rPr>
                <a:t>FPS</a:t>
              </a:r>
            </a:p>
          </p:txBody>
        </p:sp>
      </p:grpSp>
      <p:grpSp>
        <p:nvGrpSpPr>
          <p:cNvPr id="27671" name="Group 41"/>
          <p:cNvGrpSpPr>
            <a:grpSpLocks/>
          </p:cNvGrpSpPr>
          <p:nvPr/>
        </p:nvGrpSpPr>
        <p:grpSpPr bwMode="auto">
          <a:xfrm>
            <a:off x="6324600" y="4287838"/>
            <a:ext cx="860425" cy="1022350"/>
            <a:chOff x="432" y="1200"/>
            <a:chExt cx="576" cy="768"/>
          </a:xfrm>
        </p:grpSpPr>
        <p:sp>
          <p:nvSpPr>
            <p:cNvPr id="27682" name="AutoShape 42"/>
            <p:cNvSpPr>
              <a:spLocks noChangeArrowheads="1"/>
            </p:cNvSpPr>
            <p:nvPr/>
          </p:nvSpPr>
          <p:spPr bwMode="auto">
            <a:xfrm>
              <a:off x="432" y="1200"/>
              <a:ext cx="576" cy="768"/>
            </a:xfrm>
            <a:prstGeom prst="flowChartMultidocument">
              <a:avLst/>
            </a:prstGeom>
            <a:solidFill>
              <a:srgbClr val="00FFFF"/>
            </a:solidFill>
            <a:ln w="12700">
              <a:solidFill>
                <a:schemeClr val="tx1"/>
              </a:solidFill>
              <a:miter lim="800000"/>
              <a:headEnd type="none" w="sm" len="sm"/>
              <a:tailEnd type="none" w="sm" len="sm"/>
            </a:ln>
          </p:spPr>
          <p:txBody>
            <a:bodyPr wrap="none" anchor="ctr"/>
            <a:lstStyle/>
            <a:p>
              <a:endParaRPr lang="en-US"/>
            </a:p>
          </p:txBody>
        </p:sp>
        <p:sp>
          <p:nvSpPr>
            <p:cNvPr id="27683" name="Text Box 43"/>
            <p:cNvSpPr txBox="1">
              <a:spLocks noChangeArrowheads="1"/>
            </p:cNvSpPr>
            <p:nvPr/>
          </p:nvSpPr>
          <p:spPr bwMode="auto">
            <a:xfrm>
              <a:off x="432" y="1545"/>
              <a:ext cx="480" cy="135"/>
            </a:xfrm>
            <a:prstGeom prst="rect">
              <a:avLst/>
            </a:prstGeom>
            <a:noFill/>
            <a:ln w="12700">
              <a:noFill/>
              <a:miter lim="800000"/>
              <a:headEnd type="none" w="sm" len="sm"/>
              <a:tailEnd type="none" w="sm" len="sm"/>
            </a:ln>
          </p:spPr>
          <p:txBody>
            <a:bodyPr>
              <a:spAutoFit/>
            </a:bodyPr>
            <a:lstStyle/>
            <a:p>
              <a:pPr algn="ctr">
                <a:spcBef>
                  <a:spcPct val="50000"/>
                </a:spcBef>
              </a:pPr>
              <a:r>
                <a:rPr lang="en-US" sz="800" b="1">
                  <a:latin typeface="Verdana" pitchFamily="34" charset="0"/>
                </a:rPr>
                <a:t>FES</a:t>
              </a:r>
            </a:p>
          </p:txBody>
        </p:sp>
      </p:grpSp>
      <p:grpSp>
        <p:nvGrpSpPr>
          <p:cNvPr id="27672" name="Group 44"/>
          <p:cNvGrpSpPr>
            <a:grpSpLocks/>
          </p:cNvGrpSpPr>
          <p:nvPr/>
        </p:nvGrpSpPr>
        <p:grpSpPr bwMode="auto">
          <a:xfrm>
            <a:off x="5562600" y="4745038"/>
            <a:ext cx="860425" cy="1022350"/>
            <a:chOff x="1584" y="1200"/>
            <a:chExt cx="576" cy="768"/>
          </a:xfrm>
        </p:grpSpPr>
        <p:sp>
          <p:nvSpPr>
            <p:cNvPr id="27680" name="AutoShape 45"/>
            <p:cNvSpPr>
              <a:spLocks noChangeArrowheads="1"/>
            </p:cNvSpPr>
            <p:nvPr/>
          </p:nvSpPr>
          <p:spPr bwMode="auto">
            <a:xfrm>
              <a:off x="1584" y="1200"/>
              <a:ext cx="576" cy="768"/>
            </a:xfrm>
            <a:prstGeom prst="flowChartMultidocument">
              <a:avLst/>
            </a:prstGeom>
            <a:solidFill>
              <a:srgbClr val="00FFFF"/>
            </a:solidFill>
            <a:ln w="12700">
              <a:solidFill>
                <a:schemeClr val="tx1"/>
              </a:solidFill>
              <a:miter lim="800000"/>
              <a:headEnd type="none" w="sm" len="sm"/>
              <a:tailEnd type="none" w="sm" len="sm"/>
            </a:ln>
          </p:spPr>
          <p:txBody>
            <a:bodyPr wrap="none" anchor="ctr"/>
            <a:lstStyle/>
            <a:p>
              <a:endParaRPr lang="en-US"/>
            </a:p>
          </p:txBody>
        </p:sp>
        <p:sp>
          <p:nvSpPr>
            <p:cNvPr id="27681" name="Text Box 46"/>
            <p:cNvSpPr txBox="1">
              <a:spLocks noChangeArrowheads="1"/>
            </p:cNvSpPr>
            <p:nvPr/>
          </p:nvSpPr>
          <p:spPr bwMode="auto">
            <a:xfrm>
              <a:off x="1584" y="1536"/>
              <a:ext cx="480" cy="135"/>
            </a:xfrm>
            <a:prstGeom prst="rect">
              <a:avLst/>
            </a:prstGeom>
            <a:solidFill>
              <a:srgbClr val="00FFFF"/>
            </a:solidFill>
            <a:ln w="12700">
              <a:noFill/>
              <a:miter lim="800000"/>
              <a:headEnd type="none" w="sm" len="sm"/>
              <a:tailEnd type="none" w="sm" len="sm"/>
            </a:ln>
          </p:spPr>
          <p:txBody>
            <a:bodyPr>
              <a:spAutoFit/>
            </a:bodyPr>
            <a:lstStyle/>
            <a:p>
              <a:pPr algn="ctr">
                <a:spcBef>
                  <a:spcPct val="50000"/>
                </a:spcBef>
              </a:pPr>
              <a:r>
                <a:rPr lang="en-US" sz="800" b="1">
                  <a:latin typeface="Verdana" pitchFamily="34" charset="0"/>
                </a:rPr>
                <a:t>FPS</a:t>
              </a:r>
            </a:p>
          </p:txBody>
        </p:sp>
      </p:grpSp>
      <p:sp>
        <p:nvSpPr>
          <p:cNvPr id="27673" name="Text Box 47"/>
          <p:cNvSpPr txBox="1">
            <a:spLocks noChangeArrowheads="1"/>
          </p:cNvSpPr>
          <p:nvPr/>
        </p:nvSpPr>
        <p:spPr bwMode="auto">
          <a:xfrm>
            <a:off x="7696200" y="5822950"/>
            <a:ext cx="860425" cy="338138"/>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Zone 1</a:t>
            </a:r>
          </a:p>
        </p:txBody>
      </p:sp>
      <p:sp>
        <p:nvSpPr>
          <p:cNvPr id="27674" name="Text Box 48"/>
          <p:cNvSpPr txBox="1">
            <a:spLocks noChangeArrowheads="1"/>
          </p:cNvSpPr>
          <p:nvPr/>
        </p:nvSpPr>
        <p:spPr bwMode="auto">
          <a:xfrm>
            <a:off x="6067425" y="5675313"/>
            <a:ext cx="860425" cy="338137"/>
          </a:xfrm>
          <a:prstGeom prst="rect">
            <a:avLst/>
          </a:prstGeom>
          <a:noFill/>
          <a:ln w="9525">
            <a:noFill/>
            <a:miter lim="800000"/>
            <a:headEnd/>
            <a:tailEnd/>
          </a:ln>
        </p:spPr>
        <p:txBody>
          <a:bodyPr>
            <a:spAutoFit/>
          </a:bodyPr>
          <a:lstStyle/>
          <a:p>
            <a:pPr eaLnBrk="1" hangingPunct="1">
              <a:spcBef>
                <a:spcPct val="50000"/>
              </a:spcBef>
            </a:pPr>
            <a:r>
              <a:rPr lang="en-US" sz="1600">
                <a:latin typeface="Arial" charset="0"/>
              </a:rPr>
              <a:t>Zone 2</a:t>
            </a:r>
          </a:p>
        </p:txBody>
      </p:sp>
      <p:sp>
        <p:nvSpPr>
          <p:cNvPr id="27675" name="Text Box 49"/>
          <p:cNvSpPr txBox="1">
            <a:spLocks noChangeArrowheads="1"/>
          </p:cNvSpPr>
          <p:nvPr/>
        </p:nvSpPr>
        <p:spPr bwMode="auto">
          <a:xfrm>
            <a:off x="5867400" y="1701800"/>
            <a:ext cx="1577975" cy="523875"/>
          </a:xfrm>
          <a:prstGeom prst="rect">
            <a:avLst/>
          </a:prstGeom>
          <a:noFill/>
          <a:ln w="9525">
            <a:noFill/>
            <a:miter lim="800000"/>
            <a:headEnd/>
            <a:tailEnd/>
          </a:ln>
        </p:spPr>
        <p:txBody>
          <a:bodyPr>
            <a:spAutoFit/>
          </a:bodyPr>
          <a:lstStyle/>
          <a:p>
            <a:pPr eaLnBrk="1" hangingPunct="1">
              <a:spcBef>
                <a:spcPct val="50000"/>
              </a:spcBef>
            </a:pPr>
            <a:r>
              <a:rPr lang="en-US" sz="1400">
                <a:solidFill>
                  <a:schemeClr val="accent2"/>
                </a:solidFill>
                <a:latin typeface="Arial" charset="0"/>
              </a:rPr>
              <a:t>Infrastructure ESB</a:t>
            </a:r>
          </a:p>
        </p:txBody>
      </p:sp>
      <p:sp>
        <p:nvSpPr>
          <p:cNvPr id="27676" name="Text Box 50"/>
          <p:cNvSpPr txBox="1">
            <a:spLocks noChangeArrowheads="1"/>
          </p:cNvSpPr>
          <p:nvPr/>
        </p:nvSpPr>
        <p:spPr bwMode="auto">
          <a:xfrm>
            <a:off x="5867400" y="2616200"/>
            <a:ext cx="2366963" cy="307975"/>
          </a:xfrm>
          <a:prstGeom prst="rect">
            <a:avLst/>
          </a:prstGeom>
          <a:noFill/>
          <a:ln w="9525">
            <a:noFill/>
            <a:miter lim="800000"/>
            <a:headEnd/>
            <a:tailEnd/>
          </a:ln>
        </p:spPr>
        <p:txBody>
          <a:bodyPr>
            <a:spAutoFit/>
          </a:bodyPr>
          <a:lstStyle/>
          <a:p>
            <a:pPr eaLnBrk="1" hangingPunct="1">
              <a:spcBef>
                <a:spcPct val="50000"/>
              </a:spcBef>
            </a:pPr>
            <a:r>
              <a:rPr lang="en-US" sz="1400">
                <a:solidFill>
                  <a:schemeClr val="accent2"/>
                </a:solidFill>
                <a:latin typeface="Arial" charset="0"/>
              </a:rPr>
              <a:t>System “Franchise” ESB</a:t>
            </a:r>
          </a:p>
        </p:txBody>
      </p:sp>
      <p:sp>
        <p:nvSpPr>
          <p:cNvPr id="27677" name="AutoShape 51"/>
          <p:cNvSpPr>
            <a:spLocks noChangeArrowheads="1"/>
          </p:cNvSpPr>
          <p:nvPr/>
        </p:nvSpPr>
        <p:spPr bwMode="auto">
          <a:xfrm>
            <a:off x="5410200" y="2513013"/>
            <a:ext cx="430213" cy="511175"/>
          </a:xfrm>
          <a:prstGeom prst="flowChartMultidocument">
            <a:avLst/>
          </a:prstGeom>
          <a:solidFill>
            <a:srgbClr val="FF9966"/>
          </a:solidFill>
          <a:ln w="12700">
            <a:solidFill>
              <a:schemeClr val="tx1"/>
            </a:solidFill>
            <a:miter lim="800000"/>
            <a:headEnd type="none" w="sm" len="sm"/>
            <a:tailEnd type="none" w="sm" len="sm"/>
          </a:ln>
        </p:spPr>
        <p:txBody>
          <a:bodyPr wrap="none" anchor="ctr"/>
          <a:lstStyle/>
          <a:p>
            <a:endParaRPr lang="en-US"/>
          </a:p>
        </p:txBody>
      </p:sp>
      <p:sp>
        <p:nvSpPr>
          <p:cNvPr id="27678" name="AutoShape 52"/>
          <p:cNvSpPr>
            <a:spLocks noChangeArrowheads="1"/>
          </p:cNvSpPr>
          <p:nvPr/>
        </p:nvSpPr>
        <p:spPr bwMode="auto">
          <a:xfrm>
            <a:off x="5410200" y="1674813"/>
            <a:ext cx="430213" cy="511175"/>
          </a:xfrm>
          <a:prstGeom prst="flowChartMultidocument">
            <a:avLst/>
          </a:prstGeom>
          <a:solidFill>
            <a:srgbClr val="00FFFF"/>
          </a:solidFill>
          <a:ln w="12700">
            <a:solidFill>
              <a:schemeClr val="tx1"/>
            </a:solidFill>
            <a:miter lim="800000"/>
            <a:headEnd type="none" w="sm" len="sm"/>
            <a:tailEnd type="none" w="sm" len="sm"/>
          </a:ln>
        </p:spPr>
        <p:txBody>
          <a:bodyPr wrap="none" anchor="ctr"/>
          <a:lstStyle/>
          <a:p>
            <a:endParaRPr lang="en-US"/>
          </a:p>
        </p:txBody>
      </p:sp>
      <p:sp>
        <p:nvSpPr>
          <p:cNvPr id="27679" name="Rectangle 53"/>
          <p:cNvSpPr>
            <a:spLocks noChangeArrowheads="1"/>
          </p:cNvSpPr>
          <p:nvPr/>
        </p:nvSpPr>
        <p:spPr bwMode="auto">
          <a:xfrm>
            <a:off x="1187450" y="142875"/>
            <a:ext cx="7213600" cy="614363"/>
          </a:xfrm>
          <a:prstGeom prst="rect">
            <a:avLst/>
          </a:prstGeom>
          <a:noFill/>
          <a:ln w="9525">
            <a:noFill/>
            <a:miter lim="800000"/>
            <a:headEnd/>
            <a:tailEnd/>
          </a:ln>
        </p:spPr>
        <p:txBody>
          <a:bodyPr lIns="92075" tIns="46038" rIns="92075" bIns="46038" anchor="ctr"/>
          <a:lstStyle/>
          <a:p>
            <a:pPr eaLnBrk="1" hangingPunct="1"/>
            <a:r>
              <a:rPr lang="en-US" sz="3200" b="1">
                <a:solidFill>
                  <a:srgbClr val="00008A"/>
                </a:solidFill>
                <a:latin typeface="Tahoma" pitchFamily="34" charset="0"/>
              </a:rPr>
              <a:t>ESB Security Architecture</a:t>
            </a: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00" y="228600"/>
            <a:ext cx="6891338" cy="533400"/>
          </a:xfrm>
        </p:spPr>
        <p:txBody>
          <a:bodyPr/>
          <a:lstStyle/>
          <a:p>
            <a:pPr eaLnBrk="1" hangingPunct="1"/>
            <a:r>
              <a:rPr lang="en-US" smtClean="0"/>
              <a:t>Why Messaging is Key</a:t>
            </a:r>
          </a:p>
        </p:txBody>
      </p:sp>
      <p:sp>
        <p:nvSpPr>
          <p:cNvPr id="10243" name="Rectangle 3"/>
          <p:cNvSpPr>
            <a:spLocks noGrp="1" noChangeArrowheads="1"/>
          </p:cNvSpPr>
          <p:nvPr>
            <p:ph type="body" idx="1"/>
          </p:nvPr>
        </p:nvSpPr>
        <p:spPr>
          <a:xfrm>
            <a:off x="838200" y="1371600"/>
            <a:ext cx="7848600" cy="4724400"/>
          </a:xfrm>
        </p:spPr>
        <p:txBody>
          <a:bodyPr/>
          <a:lstStyle/>
          <a:p>
            <a:pPr eaLnBrk="1" hangingPunct="1">
              <a:lnSpc>
                <a:spcPct val="80000"/>
              </a:lnSpc>
            </a:pPr>
            <a:r>
              <a:rPr lang="en-US" sz="2400" dirty="0" smtClean="0"/>
              <a:t>Asynchronous</a:t>
            </a:r>
          </a:p>
          <a:p>
            <a:pPr lvl="1" eaLnBrk="1" hangingPunct="1">
              <a:lnSpc>
                <a:spcPct val="80000"/>
              </a:lnSpc>
            </a:pPr>
            <a:r>
              <a:rPr lang="en-US" sz="2000" dirty="0" smtClean="0"/>
              <a:t>Very Similar To Event-driven</a:t>
            </a:r>
          </a:p>
          <a:p>
            <a:pPr lvl="1" eaLnBrk="1" hangingPunct="1">
              <a:lnSpc>
                <a:spcPct val="80000"/>
              </a:lnSpc>
            </a:pPr>
            <a:r>
              <a:rPr lang="en-US" sz="2000" dirty="0" smtClean="0"/>
              <a:t>Messages Retained At Last Stop</a:t>
            </a:r>
          </a:p>
          <a:p>
            <a:pPr lvl="1" eaLnBrk="1" hangingPunct="1">
              <a:lnSpc>
                <a:spcPct val="80000"/>
              </a:lnSpc>
            </a:pPr>
            <a:r>
              <a:rPr lang="en-US" sz="2000" dirty="0" smtClean="0"/>
              <a:t>Listener Is Like Handler</a:t>
            </a:r>
          </a:p>
          <a:p>
            <a:pPr lvl="1" eaLnBrk="1" hangingPunct="1">
              <a:lnSpc>
                <a:spcPct val="80000"/>
              </a:lnSpc>
            </a:pPr>
            <a:r>
              <a:rPr lang="en-US" sz="2000" dirty="0" smtClean="0"/>
              <a:t>Sender is Fire and Forget</a:t>
            </a:r>
          </a:p>
          <a:p>
            <a:pPr lvl="1" eaLnBrk="1" hangingPunct="1">
              <a:lnSpc>
                <a:spcPct val="80000"/>
              </a:lnSpc>
              <a:buNone/>
            </a:pPr>
            <a:endParaRPr lang="en-US" sz="2000" dirty="0" smtClean="0"/>
          </a:p>
          <a:p>
            <a:pPr eaLnBrk="1" hangingPunct="1">
              <a:lnSpc>
                <a:spcPct val="80000"/>
              </a:lnSpc>
            </a:pPr>
            <a:r>
              <a:rPr lang="en-US" sz="2400" dirty="0" smtClean="0"/>
              <a:t>Assured Delivery</a:t>
            </a:r>
          </a:p>
          <a:p>
            <a:pPr eaLnBrk="1" hangingPunct="1">
              <a:lnSpc>
                <a:spcPct val="80000"/>
              </a:lnSpc>
            </a:pPr>
            <a:r>
              <a:rPr lang="en-US" sz="2400" dirty="0" smtClean="0"/>
              <a:t>Point to Point</a:t>
            </a:r>
          </a:p>
          <a:p>
            <a:pPr eaLnBrk="1" hangingPunct="1">
              <a:lnSpc>
                <a:spcPct val="80000"/>
              </a:lnSpc>
            </a:pPr>
            <a:r>
              <a:rPr lang="en-US" sz="2400" dirty="0" smtClean="0"/>
              <a:t>Publish/Subscribe</a:t>
            </a:r>
          </a:p>
          <a:p>
            <a:pPr eaLnBrk="1" hangingPunct="1">
              <a:lnSpc>
                <a:spcPct val="80000"/>
              </a:lnSpc>
            </a:pPr>
            <a:r>
              <a:rPr lang="en-US" sz="2400" dirty="0" smtClean="0"/>
              <a:t>Routable</a:t>
            </a:r>
          </a:p>
          <a:p>
            <a:pPr lvl="1" eaLnBrk="1" hangingPunct="1">
              <a:lnSpc>
                <a:spcPct val="80000"/>
              </a:lnSpc>
            </a:pPr>
            <a:r>
              <a:rPr lang="en-US" sz="2000" dirty="0" smtClean="0"/>
              <a:t>Runtime Environ Capable of Routing - Message Bus</a:t>
            </a:r>
          </a:p>
          <a:p>
            <a:pPr lvl="1" eaLnBrk="1" hangingPunct="1">
              <a:lnSpc>
                <a:spcPct val="80000"/>
              </a:lnSpc>
            </a:pPr>
            <a:r>
              <a:rPr lang="en-US" sz="2000" dirty="0" smtClean="0"/>
              <a:t>Messages Are Sent Into Bus - Not Destination</a:t>
            </a:r>
          </a:p>
          <a:p>
            <a:pPr lvl="1" eaLnBrk="1" hangingPunct="1">
              <a:lnSpc>
                <a:spcPct val="80000"/>
              </a:lnSpc>
            </a:pPr>
            <a:r>
              <a:rPr lang="en-US" sz="2000" dirty="0" smtClean="0"/>
              <a:t>Messages Retained At Routing Event - Assured Delivery</a:t>
            </a:r>
          </a:p>
          <a:p>
            <a:pPr lvl="1" eaLnBrk="1" hangingPunct="1">
              <a:lnSpc>
                <a:spcPct val="80000"/>
              </a:lnSpc>
              <a:buNone/>
            </a:pPr>
            <a:endParaRPr lang="en-US" sz="2000" dirty="0" smtClean="0"/>
          </a:p>
          <a:p>
            <a:pPr eaLnBrk="1" hangingPunct="1">
              <a:lnSpc>
                <a:spcPct val="80000"/>
              </a:lnSpc>
            </a:pPr>
            <a:r>
              <a:rPr lang="en-US" sz="2400" dirty="0" smtClean="0"/>
              <a:t>Late Binding</a:t>
            </a:r>
          </a:p>
          <a:p>
            <a:pPr eaLnBrk="1" hangingPunct="1">
              <a:lnSpc>
                <a:spcPct val="80000"/>
              </a:lnSpc>
            </a:pPr>
            <a:endParaRPr lang="en-US" sz="2400" dirty="0" smtClean="0"/>
          </a:p>
        </p:txBody>
      </p:sp>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19200" y="38100"/>
            <a:ext cx="7445375" cy="960438"/>
          </a:xfrm>
        </p:spPr>
        <p:txBody>
          <a:bodyPr/>
          <a:lstStyle/>
          <a:p>
            <a:pPr eaLnBrk="1" hangingPunct="1"/>
            <a:r>
              <a:rPr lang="en-US" dirty="0" smtClean="0">
                <a:latin typeface="Museo For Dell" charset="0"/>
                <a:ea typeface="Museo For Dell" charset="0"/>
                <a:cs typeface="Museo For Dell" charset="0"/>
              </a:rPr>
              <a:t>Messaging: Assured Delivery</a:t>
            </a:r>
          </a:p>
        </p:txBody>
      </p:sp>
      <p:pic>
        <p:nvPicPr>
          <p:cNvPr id="40963" name="Picture 1"/>
          <p:cNvPicPr>
            <a:picLocks noGrp="1" noChangeAspect="1" noChangeArrowheads="1"/>
          </p:cNvPicPr>
          <p:nvPr>
            <p:ph sz="half" idx="1"/>
          </p:nvPr>
        </p:nvPicPr>
        <p:blipFill>
          <a:blip r:embed="rId3" cstate="print"/>
          <a:srcRect/>
          <a:stretch>
            <a:fillRect/>
          </a:stretch>
        </p:blipFill>
        <p:spPr>
          <a:xfrm>
            <a:off x="2819400" y="2514600"/>
            <a:ext cx="3505200" cy="1738313"/>
          </a:xfrm>
          <a:solidFill>
            <a:srgbClr val="FF0000"/>
          </a:solidFill>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219200" y="38100"/>
            <a:ext cx="7445375" cy="960438"/>
          </a:xfrm>
        </p:spPr>
        <p:txBody>
          <a:bodyPr/>
          <a:lstStyle/>
          <a:p>
            <a:pPr eaLnBrk="1" hangingPunct="1"/>
            <a:r>
              <a:rPr lang="en-US" dirty="0" smtClean="0">
                <a:latin typeface="Museo For Dell" charset="0"/>
                <a:ea typeface="Museo For Dell" charset="0"/>
                <a:cs typeface="Museo For Dell" charset="0"/>
              </a:rPr>
              <a:t>Messaging: Point-to-point</a:t>
            </a:r>
          </a:p>
        </p:txBody>
      </p:sp>
      <p:pic>
        <p:nvPicPr>
          <p:cNvPr id="41987" name="Picture 1"/>
          <p:cNvPicPr>
            <a:picLocks noGrp="1" noChangeAspect="1" noChangeArrowheads="1"/>
          </p:cNvPicPr>
          <p:nvPr>
            <p:ph sz="half" idx="1"/>
          </p:nvPr>
        </p:nvPicPr>
        <p:blipFill>
          <a:blip r:embed="rId3" cstate="print"/>
          <a:srcRect/>
          <a:stretch>
            <a:fillRect/>
          </a:stretch>
        </p:blipFill>
        <p:spPr>
          <a:xfrm>
            <a:off x="1676400" y="2590800"/>
            <a:ext cx="5646738" cy="1493838"/>
          </a:xfrm>
          <a:solidFill>
            <a:srgbClr val="FF0000"/>
          </a:solid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219200" y="38100"/>
            <a:ext cx="7445375" cy="960438"/>
          </a:xfrm>
        </p:spPr>
        <p:txBody>
          <a:bodyPr/>
          <a:lstStyle/>
          <a:p>
            <a:pPr eaLnBrk="1" hangingPunct="1"/>
            <a:r>
              <a:rPr lang="en-US" dirty="0" smtClean="0">
                <a:latin typeface="Museo For Dell" charset="0"/>
                <a:ea typeface="Museo For Dell" charset="0"/>
                <a:cs typeface="Museo For Dell" charset="0"/>
              </a:rPr>
              <a:t>Messaging: Publish/Subscribe</a:t>
            </a:r>
          </a:p>
        </p:txBody>
      </p:sp>
      <p:pic>
        <p:nvPicPr>
          <p:cNvPr id="43011" name="Picture 1"/>
          <p:cNvPicPr>
            <a:picLocks noGrp="1" noChangeAspect="1" noChangeArrowheads="1"/>
          </p:cNvPicPr>
          <p:nvPr>
            <p:ph sz="half" idx="1"/>
          </p:nvPr>
        </p:nvPicPr>
        <p:blipFill>
          <a:blip r:embed="rId3" cstate="print"/>
          <a:srcRect/>
          <a:stretch>
            <a:fillRect/>
          </a:stretch>
        </p:blipFill>
        <p:spPr>
          <a:xfrm>
            <a:off x="1524000" y="1295400"/>
            <a:ext cx="6126163" cy="4495800"/>
          </a:xfrm>
          <a:solidFill>
            <a:srgbClr val="FF0000"/>
          </a:solidFill>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228600"/>
            <a:ext cx="6891338" cy="533400"/>
          </a:xfrm>
        </p:spPr>
        <p:txBody>
          <a:bodyPr/>
          <a:lstStyle/>
          <a:p>
            <a:pPr eaLnBrk="1" hangingPunct="1"/>
            <a:r>
              <a:rPr lang="en-US" smtClean="0"/>
              <a:t>Java Message Service</a:t>
            </a:r>
          </a:p>
        </p:txBody>
      </p:sp>
      <p:sp>
        <p:nvSpPr>
          <p:cNvPr id="12291" name="Rectangle 3"/>
          <p:cNvSpPr>
            <a:spLocks noGrp="1" noChangeArrowheads="1"/>
          </p:cNvSpPr>
          <p:nvPr>
            <p:ph type="body" idx="1"/>
          </p:nvPr>
        </p:nvSpPr>
        <p:spPr>
          <a:xfrm>
            <a:off x="838200" y="1295400"/>
            <a:ext cx="7543800" cy="4191000"/>
          </a:xfrm>
        </p:spPr>
        <p:txBody>
          <a:bodyPr/>
          <a:lstStyle/>
          <a:p>
            <a:pPr eaLnBrk="1" hangingPunct="1"/>
            <a:r>
              <a:rPr lang="en-US" sz="2400" dirty="0" smtClean="0"/>
              <a:t>Current SOA Implementation Uses JMS</a:t>
            </a:r>
          </a:p>
          <a:p>
            <a:pPr eaLnBrk="1" hangingPunct="1">
              <a:buNone/>
            </a:pPr>
            <a:endParaRPr lang="en-US" sz="2400" dirty="0" smtClean="0"/>
          </a:p>
          <a:p>
            <a:pPr eaLnBrk="1" hangingPunct="1"/>
            <a:r>
              <a:rPr lang="en-US" sz="2400" dirty="0" smtClean="0"/>
              <a:t>Specification, Not a Standard</a:t>
            </a:r>
          </a:p>
          <a:p>
            <a:pPr eaLnBrk="1" hangingPunct="1">
              <a:buNone/>
            </a:pPr>
            <a:endParaRPr lang="en-US" sz="2400" dirty="0" smtClean="0"/>
          </a:p>
          <a:p>
            <a:pPr eaLnBrk="1" hangingPunct="1"/>
            <a:r>
              <a:rPr lang="en-US" sz="2400" dirty="0" smtClean="0"/>
              <a:t>Only Use Basic Features</a:t>
            </a:r>
          </a:p>
          <a:p>
            <a:pPr lvl="1" eaLnBrk="1" hangingPunct="1"/>
            <a:r>
              <a:rPr lang="en-US" sz="2400" dirty="0" smtClean="0"/>
              <a:t>Queues</a:t>
            </a:r>
          </a:p>
          <a:p>
            <a:pPr lvl="1" eaLnBrk="1" hangingPunct="1"/>
            <a:r>
              <a:rPr lang="en-US" sz="2400" dirty="0" smtClean="0"/>
              <a:t>Topics</a:t>
            </a:r>
          </a:p>
          <a:p>
            <a:pPr lvl="1" eaLnBrk="1" hangingPunct="1"/>
            <a:r>
              <a:rPr lang="en-US" sz="2400" dirty="0" smtClean="0"/>
              <a:t>Priority for QOS</a:t>
            </a:r>
          </a:p>
          <a:p>
            <a:pPr eaLnBrk="1" hangingPunct="1"/>
            <a:endParaRPr lang="en-US" sz="3000" dirty="0" smtClean="0"/>
          </a:p>
        </p:txBody>
      </p:sp>
    </p:spTree>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228600"/>
            <a:ext cx="6891338" cy="533400"/>
          </a:xfrm>
        </p:spPr>
        <p:txBody>
          <a:bodyPr/>
          <a:lstStyle/>
          <a:p>
            <a:pPr eaLnBrk="1" hangingPunct="1"/>
            <a:r>
              <a:rPr lang="en-US" dirty="0" smtClean="0"/>
              <a:t>Fiorano Messaging Queue</a:t>
            </a:r>
          </a:p>
        </p:txBody>
      </p:sp>
      <p:sp>
        <p:nvSpPr>
          <p:cNvPr id="13315" name="Rectangle 3"/>
          <p:cNvSpPr>
            <a:spLocks noGrp="1" noChangeArrowheads="1"/>
          </p:cNvSpPr>
          <p:nvPr>
            <p:ph type="body" idx="1"/>
          </p:nvPr>
        </p:nvSpPr>
        <p:spPr>
          <a:xfrm>
            <a:off x="838200" y="1447800"/>
            <a:ext cx="8001000" cy="4267200"/>
          </a:xfrm>
        </p:spPr>
        <p:txBody>
          <a:bodyPr/>
          <a:lstStyle/>
          <a:p>
            <a:pPr eaLnBrk="1" hangingPunct="1"/>
            <a:r>
              <a:rPr lang="en-US" dirty="0" smtClean="0"/>
              <a:t>Fiorano MQ - JMS Provider</a:t>
            </a:r>
          </a:p>
          <a:p>
            <a:pPr eaLnBrk="1" hangingPunct="1">
              <a:buNone/>
            </a:pPr>
            <a:endParaRPr lang="en-US" dirty="0" smtClean="0"/>
          </a:p>
          <a:p>
            <a:pPr eaLnBrk="1" hangingPunct="1"/>
            <a:r>
              <a:rPr lang="en-US" dirty="0" smtClean="0"/>
              <a:t>Java Client Library &amp; Samples</a:t>
            </a:r>
          </a:p>
          <a:p>
            <a:pPr eaLnBrk="1" hangingPunct="1">
              <a:buNone/>
            </a:pPr>
            <a:endParaRPr lang="en-US" dirty="0" smtClean="0"/>
          </a:p>
          <a:p>
            <a:pPr eaLnBrk="1" hangingPunct="1"/>
            <a:r>
              <a:rPr lang="en-US" dirty="0" smtClean="0"/>
              <a:t>C# Client Library &amp; Samples</a:t>
            </a:r>
          </a:p>
          <a:p>
            <a:pPr eaLnBrk="1" hangingPunct="1">
              <a:buNone/>
            </a:pPr>
            <a:endParaRPr lang="en-US" dirty="0" smtClean="0"/>
          </a:p>
          <a:p>
            <a:pPr eaLnBrk="1" hangingPunct="1"/>
            <a:r>
              <a:rPr lang="en-US" dirty="0" smtClean="0"/>
              <a:t>C/C++ Client Library &amp; Samples</a:t>
            </a:r>
          </a:p>
          <a:p>
            <a:pPr eaLnBrk="1" hangingPunct="1">
              <a:buNone/>
            </a:pPr>
            <a:endParaRPr lang="en-US" dirty="0" smtClean="0"/>
          </a:p>
          <a:p>
            <a:pPr eaLnBrk="1" hangingPunct="1"/>
            <a:r>
              <a:rPr lang="en-US" dirty="0" err="1" smtClean="0"/>
              <a:t>.Net</a:t>
            </a:r>
            <a:r>
              <a:rPr lang="en-US" dirty="0" smtClean="0"/>
              <a:t> Assembly and Java Project File In Eclipse For Most Applications</a:t>
            </a:r>
          </a:p>
          <a:p>
            <a:pPr eaLnBrk="1" hangingPunct="1"/>
            <a:endParaRPr lang="en-US" dirty="0" smtClean="0"/>
          </a:p>
        </p:txBody>
      </p:sp>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228600"/>
            <a:ext cx="6891338" cy="533400"/>
          </a:xfrm>
        </p:spPr>
        <p:txBody>
          <a:bodyPr/>
          <a:lstStyle/>
          <a:p>
            <a:pPr eaLnBrk="1" hangingPunct="1"/>
            <a:r>
              <a:rPr lang="en-US" smtClean="0"/>
              <a:t>SPEAR Documents</a:t>
            </a:r>
          </a:p>
        </p:txBody>
      </p:sp>
      <p:sp>
        <p:nvSpPr>
          <p:cNvPr id="14339" name="Rectangle 3"/>
          <p:cNvSpPr>
            <a:spLocks noGrp="1" noChangeArrowheads="1"/>
          </p:cNvSpPr>
          <p:nvPr>
            <p:ph type="body" idx="1"/>
          </p:nvPr>
        </p:nvSpPr>
        <p:spPr>
          <a:xfrm>
            <a:off x="762000" y="1447800"/>
            <a:ext cx="7162800" cy="3505200"/>
          </a:xfrm>
        </p:spPr>
        <p:txBody>
          <a:bodyPr/>
          <a:lstStyle/>
          <a:p>
            <a:pPr eaLnBrk="1" hangingPunct="1"/>
            <a:r>
              <a:rPr lang="en-US" sz="2400" dirty="0" smtClean="0"/>
              <a:t>Document = The Interface</a:t>
            </a:r>
          </a:p>
          <a:p>
            <a:pPr eaLnBrk="1" hangingPunct="1"/>
            <a:r>
              <a:rPr lang="en-US" sz="2400" dirty="0" smtClean="0"/>
              <a:t>Human and Machine Meaningful</a:t>
            </a:r>
          </a:p>
          <a:p>
            <a:pPr eaLnBrk="1" hangingPunct="1"/>
            <a:r>
              <a:rPr lang="en-US" sz="2400" dirty="0" smtClean="0"/>
              <a:t>Self-Describing</a:t>
            </a:r>
          </a:p>
          <a:p>
            <a:pPr eaLnBrk="1" hangingPunct="1"/>
            <a:r>
              <a:rPr lang="en-US" sz="2400" dirty="0" smtClean="0"/>
              <a:t>Requirements Based On Type</a:t>
            </a:r>
          </a:p>
          <a:p>
            <a:pPr eaLnBrk="1" hangingPunct="1"/>
            <a:r>
              <a:rPr lang="en-US" sz="2400" dirty="0" smtClean="0"/>
              <a:t>USCG Owned</a:t>
            </a:r>
          </a:p>
          <a:p>
            <a:pPr eaLnBrk="1" hangingPunct="1"/>
            <a:r>
              <a:rPr lang="en-US" sz="2400" dirty="0" smtClean="0"/>
              <a:t>Need Not Define the Contract Specifically</a:t>
            </a:r>
          </a:p>
          <a:p>
            <a:pPr eaLnBrk="1" hangingPunct="1"/>
            <a:endParaRPr lang="en-US" dirty="0" smtClean="0"/>
          </a:p>
        </p:txBody>
      </p:sp>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43000" y="228600"/>
            <a:ext cx="6891338" cy="533400"/>
          </a:xfrm>
        </p:spPr>
        <p:txBody>
          <a:bodyPr/>
          <a:lstStyle/>
          <a:p>
            <a:pPr eaLnBrk="1" hangingPunct="1"/>
            <a:r>
              <a:rPr lang="en-US" smtClean="0"/>
              <a:t>Document Practices</a:t>
            </a:r>
          </a:p>
        </p:txBody>
      </p:sp>
      <p:sp>
        <p:nvSpPr>
          <p:cNvPr id="15363" name="Rectangle 3"/>
          <p:cNvSpPr>
            <a:spLocks noGrp="1" noChangeArrowheads="1"/>
          </p:cNvSpPr>
          <p:nvPr>
            <p:ph type="body" idx="1"/>
          </p:nvPr>
        </p:nvSpPr>
        <p:spPr>
          <a:xfrm>
            <a:off x="838200" y="1524000"/>
            <a:ext cx="7086600" cy="3352800"/>
          </a:xfrm>
        </p:spPr>
        <p:txBody>
          <a:bodyPr/>
          <a:lstStyle/>
          <a:p>
            <a:pPr eaLnBrk="1" hangingPunct="1"/>
            <a:r>
              <a:rPr lang="en-US" sz="2600" dirty="0" smtClean="0"/>
              <a:t>Make Your Documents First</a:t>
            </a:r>
          </a:p>
          <a:p>
            <a:pPr eaLnBrk="1" hangingPunct="1"/>
            <a:r>
              <a:rPr lang="en-US" sz="2600" dirty="0" smtClean="0"/>
              <a:t>Don’t Use Automated Tools</a:t>
            </a:r>
          </a:p>
          <a:p>
            <a:pPr eaLnBrk="1" hangingPunct="1"/>
            <a:r>
              <a:rPr lang="en-US" sz="2600" dirty="0" smtClean="0"/>
              <a:t>Avoid References</a:t>
            </a:r>
          </a:p>
          <a:p>
            <a:pPr eaLnBrk="1" hangingPunct="1"/>
            <a:r>
              <a:rPr lang="en-US" sz="2600" dirty="0" smtClean="0"/>
              <a:t>Avoid Includes and Namespaces</a:t>
            </a:r>
          </a:p>
          <a:p>
            <a:pPr eaLnBrk="1" hangingPunct="1"/>
            <a:r>
              <a:rPr lang="en-US" sz="2600" dirty="0" smtClean="0"/>
              <a:t>Run Time Simplicity &gt; Build Time Purity</a:t>
            </a:r>
          </a:p>
          <a:p>
            <a:pPr eaLnBrk="1" hangingPunct="1"/>
            <a:endParaRPr lang="en-US" dirty="0" smtClean="0"/>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3000" y="228600"/>
            <a:ext cx="6891338" cy="533400"/>
          </a:xfrm>
        </p:spPr>
        <p:txBody>
          <a:bodyPr/>
          <a:lstStyle/>
          <a:p>
            <a:pPr eaLnBrk="1" hangingPunct="1"/>
            <a:r>
              <a:rPr lang="en-US" smtClean="0"/>
              <a:t>Discussion Topics</a:t>
            </a:r>
          </a:p>
        </p:txBody>
      </p:sp>
      <p:sp>
        <p:nvSpPr>
          <p:cNvPr id="4099" name="Rectangle 3"/>
          <p:cNvSpPr>
            <a:spLocks noGrp="1" noChangeArrowheads="1"/>
          </p:cNvSpPr>
          <p:nvPr>
            <p:ph type="body" idx="1"/>
          </p:nvPr>
        </p:nvSpPr>
        <p:spPr/>
        <p:txBody>
          <a:bodyPr/>
          <a:lstStyle/>
          <a:p>
            <a:pPr eaLnBrk="1" hangingPunct="1"/>
            <a:endParaRPr lang="en-US" sz="2400" dirty="0" smtClean="0"/>
          </a:p>
          <a:p>
            <a:pPr eaLnBrk="1" hangingPunct="1"/>
            <a:r>
              <a:rPr lang="en-US" sz="2400" dirty="0" smtClean="0"/>
              <a:t>OSC Overview</a:t>
            </a:r>
          </a:p>
          <a:p>
            <a:pPr eaLnBrk="1" hangingPunct="1">
              <a:buNone/>
            </a:pPr>
            <a:endParaRPr lang="en-US" sz="2400" dirty="0" smtClean="0"/>
          </a:p>
          <a:p>
            <a:pPr eaLnBrk="1" hangingPunct="1"/>
            <a:r>
              <a:rPr lang="en-US" sz="2400" dirty="0" smtClean="0"/>
              <a:t>SPEAR Framework</a:t>
            </a:r>
          </a:p>
          <a:p>
            <a:pPr eaLnBrk="1" hangingPunct="1">
              <a:buNone/>
            </a:pPr>
            <a:endParaRPr lang="en-US" sz="2400" dirty="0" smtClean="0"/>
          </a:p>
          <a:p>
            <a:pPr eaLnBrk="1" hangingPunct="1"/>
            <a:r>
              <a:rPr lang="en-US" sz="2400" dirty="0" smtClean="0"/>
              <a:t>Projects and Services Implemented</a:t>
            </a:r>
          </a:p>
          <a:p>
            <a:pPr eaLnBrk="1" hangingPunct="1">
              <a:buNone/>
            </a:pPr>
            <a:endParaRPr lang="en-US" sz="2400" dirty="0" smtClean="0"/>
          </a:p>
          <a:p>
            <a:pPr eaLnBrk="1" hangingPunct="1"/>
            <a:r>
              <a:rPr lang="en-US" sz="2400" dirty="0" smtClean="0"/>
              <a:t>Keys to Success</a:t>
            </a:r>
          </a:p>
          <a:p>
            <a:pPr eaLnBrk="1" hangingPunct="1">
              <a:buNone/>
            </a:pPr>
            <a:endParaRPr lang="en-US" sz="2400" dirty="0" smtClean="0"/>
          </a:p>
          <a:p>
            <a:pPr eaLnBrk="1" hangingPunct="1">
              <a:buNone/>
            </a:pPr>
            <a:endParaRPr lang="en-US" sz="2400" dirty="0" smtClean="0"/>
          </a:p>
          <a:p>
            <a:pPr algn="ctr" eaLnBrk="1" hangingPunct="1">
              <a:buNone/>
            </a:pPr>
            <a:r>
              <a:rPr lang="en-US" sz="2400" dirty="0" smtClean="0"/>
              <a:t>SOME TECHNICAL, SOME MANAGEMENT</a:t>
            </a:r>
          </a:p>
        </p:txBody>
      </p:sp>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228600"/>
            <a:ext cx="6891338" cy="533400"/>
          </a:xfrm>
        </p:spPr>
        <p:txBody>
          <a:bodyPr/>
          <a:lstStyle/>
          <a:p>
            <a:pPr eaLnBrk="1" hangingPunct="1"/>
            <a:r>
              <a:rPr lang="en-US" smtClean="0"/>
              <a:t>Logical Routing</a:t>
            </a:r>
          </a:p>
        </p:txBody>
      </p:sp>
      <p:sp>
        <p:nvSpPr>
          <p:cNvPr id="16387" name="Rectangle 3"/>
          <p:cNvSpPr>
            <a:spLocks noGrp="1" noChangeArrowheads="1"/>
          </p:cNvSpPr>
          <p:nvPr>
            <p:ph type="body" idx="1"/>
          </p:nvPr>
        </p:nvSpPr>
        <p:spPr>
          <a:xfrm>
            <a:off x="762000" y="1447800"/>
            <a:ext cx="8077200" cy="3657600"/>
          </a:xfrm>
        </p:spPr>
        <p:txBody>
          <a:bodyPr/>
          <a:lstStyle/>
          <a:p>
            <a:pPr eaLnBrk="1" hangingPunct="1"/>
            <a:r>
              <a:rPr lang="en-US" sz="2600" dirty="0" smtClean="0"/>
              <a:t>Everything is a Resource</a:t>
            </a:r>
          </a:p>
          <a:p>
            <a:pPr eaLnBrk="1" hangingPunct="1"/>
            <a:r>
              <a:rPr lang="en-US" sz="2600" dirty="0" smtClean="0"/>
              <a:t>Resources are Addressed Via URI</a:t>
            </a:r>
          </a:p>
          <a:p>
            <a:pPr eaLnBrk="1" hangingPunct="1"/>
            <a:r>
              <a:rPr lang="en-US" sz="2600" dirty="0" smtClean="0"/>
              <a:t>URIs are Used Across Domains</a:t>
            </a:r>
          </a:p>
          <a:p>
            <a:pPr eaLnBrk="1" hangingPunct="1"/>
            <a:r>
              <a:rPr lang="en-US" sz="2600" dirty="0" smtClean="0"/>
              <a:t>ESB Routes, Filters And Enforces Policy Via URI</a:t>
            </a:r>
          </a:p>
          <a:p>
            <a:pPr eaLnBrk="1" hangingPunct="1"/>
            <a:endParaRPr lang="en-US" dirty="0" smtClean="0"/>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228600"/>
            <a:ext cx="6891338" cy="533400"/>
          </a:xfrm>
        </p:spPr>
        <p:txBody>
          <a:bodyPr/>
          <a:lstStyle/>
          <a:p>
            <a:pPr eaLnBrk="1" hangingPunct="1"/>
            <a:r>
              <a:rPr lang="en-US" smtClean="0"/>
              <a:t>SPEAR URIs</a:t>
            </a:r>
          </a:p>
        </p:txBody>
      </p:sp>
      <p:sp>
        <p:nvSpPr>
          <p:cNvPr id="17411" name="Text Box 9"/>
          <p:cNvSpPr txBox="1">
            <a:spLocks noChangeArrowheads="1"/>
          </p:cNvSpPr>
          <p:nvPr/>
        </p:nvSpPr>
        <p:spPr bwMode="auto">
          <a:xfrm>
            <a:off x="1219200" y="1600200"/>
            <a:ext cx="7162800" cy="519113"/>
          </a:xfrm>
          <a:prstGeom prst="rect">
            <a:avLst/>
          </a:prstGeom>
          <a:noFill/>
          <a:ln w="9525">
            <a:noFill/>
            <a:miter lim="800000"/>
            <a:headEnd/>
            <a:tailEnd/>
          </a:ln>
        </p:spPr>
        <p:txBody>
          <a:bodyPr>
            <a:spAutoFit/>
          </a:bodyPr>
          <a:lstStyle/>
          <a:p>
            <a:pPr>
              <a:spcBef>
                <a:spcPct val="50000"/>
              </a:spcBef>
            </a:pPr>
            <a:r>
              <a:rPr lang="en-US" sz="2800">
                <a:solidFill>
                  <a:srgbClr val="FF9900"/>
                </a:solidFill>
                <a:latin typeface="Arial" charset="0"/>
              </a:rPr>
              <a:t>service://</a:t>
            </a:r>
            <a:r>
              <a:rPr lang="en-US" sz="2800">
                <a:solidFill>
                  <a:srgbClr val="008000"/>
                </a:solidFill>
                <a:latin typeface="Arial" charset="0"/>
              </a:rPr>
              <a:t>uscg.mda.vesselCrew</a:t>
            </a:r>
            <a:r>
              <a:rPr lang="en-US" sz="2800">
                <a:solidFill>
                  <a:srgbClr val="CCCC00"/>
                </a:solidFill>
                <a:latin typeface="Arial" charset="0"/>
              </a:rPr>
              <a:t>:pii</a:t>
            </a:r>
            <a:r>
              <a:rPr lang="en-US" sz="2800">
                <a:solidFill>
                  <a:srgbClr val="FF3300"/>
                </a:solidFill>
                <a:latin typeface="Arial" charset="0"/>
              </a:rPr>
              <a:t>/sla</a:t>
            </a:r>
          </a:p>
        </p:txBody>
      </p:sp>
      <p:sp>
        <p:nvSpPr>
          <p:cNvPr id="17412" name="Text Box 10"/>
          <p:cNvSpPr txBox="1">
            <a:spLocks noChangeArrowheads="1"/>
          </p:cNvSpPr>
          <p:nvPr/>
        </p:nvSpPr>
        <p:spPr bwMode="auto">
          <a:xfrm>
            <a:off x="685800" y="3581400"/>
            <a:ext cx="3733800" cy="655638"/>
          </a:xfrm>
          <a:prstGeom prst="rect">
            <a:avLst/>
          </a:prstGeom>
          <a:noFill/>
          <a:ln w="9525">
            <a:noFill/>
            <a:miter lim="800000"/>
            <a:headEnd/>
            <a:tailEnd/>
          </a:ln>
        </p:spPr>
        <p:txBody>
          <a:bodyPr>
            <a:spAutoFit/>
          </a:bodyPr>
          <a:lstStyle/>
          <a:p>
            <a:pPr>
              <a:spcBef>
                <a:spcPct val="50000"/>
              </a:spcBef>
            </a:pPr>
            <a:r>
              <a:rPr lang="en-US" sz="1600" b="1">
                <a:solidFill>
                  <a:srgbClr val="FF9900"/>
                </a:solidFill>
              </a:rPr>
              <a:t>Domain</a:t>
            </a:r>
            <a:r>
              <a:rPr lang="en-US" sz="1600" b="1"/>
              <a:t>: </a:t>
            </a:r>
            <a:r>
              <a:rPr lang="en-US" sz="1400"/>
              <a:t>Taxonomy of resource types.</a:t>
            </a:r>
          </a:p>
          <a:p>
            <a:pPr>
              <a:spcBef>
                <a:spcPct val="50000"/>
              </a:spcBef>
            </a:pPr>
            <a:r>
              <a:rPr lang="en-US" sz="1400"/>
              <a:t>system://  organization://  geography://</a:t>
            </a:r>
            <a:endParaRPr lang="en-US" sz="1400" b="1"/>
          </a:p>
        </p:txBody>
      </p:sp>
      <p:sp>
        <p:nvSpPr>
          <p:cNvPr id="17413" name="Line 11"/>
          <p:cNvSpPr>
            <a:spLocks noChangeShapeType="1"/>
          </p:cNvSpPr>
          <p:nvPr/>
        </p:nvSpPr>
        <p:spPr bwMode="auto">
          <a:xfrm flipV="1">
            <a:off x="1600200" y="2057400"/>
            <a:ext cx="0" cy="1524000"/>
          </a:xfrm>
          <a:prstGeom prst="line">
            <a:avLst/>
          </a:prstGeom>
          <a:noFill/>
          <a:ln w="38100">
            <a:solidFill>
              <a:schemeClr val="tx1"/>
            </a:solidFill>
            <a:round/>
            <a:headEnd/>
            <a:tailEnd type="triangle" w="med" len="med"/>
          </a:ln>
        </p:spPr>
        <p:txBody>
          <a:bodyPr/>
          <a:lstStyle/>
          <a:p>
            <a:endParaRPr lang="en-US"/>
          </a:p>
        </p:txBody>
      </p:sp>
      <p:sp>
        <p:nvSpPr>
          <p:cNvPr id="17414" name="Text Box 12"/>
          <p:cNvSpPr txBox="1">
            <a:spLocks noChangeArrowheads="1"/>
          </p:cNvSpPr>
          <p:nvPr/>
        </p:nvSpPr>
        <p:spPr bwMode="auto">
          <a:xfrm>
            <a:off x="2057400" y="2590800"/>
            <a:ext cx="4800600" cy="655638"/>
          </a:xfrm>
          <a:prstGeom prst="rect">
            <a:avLst/>
          </a:prstGeom>
          <a:noFill/>
          <a:ln w="9525">
            <a:noFill/>
            <a:miter lim="800000"/>
            <a:headEnd/>
            <a:tailEnd/>
          </a:ln>
        </p:spPr>
        <p:txBody>
          <a:bodyPr>
            <a:spAutoFit/>
          </a:bodyPr>
          <a:lstStyle/>
          <a:p>
            <a:pPr>
              <a:spcBef>
                <a:spcPct val="50000"/>
              </a:spcBef>
            </a:pPr>
            <a:r>
              <a:rPr lang="en-US" sz="1600" b="1">
                <a:solidFill>
                  <a:srgbClr val="008000"/>
                </a:solidFill>
              </a:rPr>
              <a:t>Provider:</a:t>
            </a:r>
            <a:r>
              <a:rPr lang="en-US" sz="1600" b="1"/>
              <a:t> </a:t>
            </a:r>
            <a:r>
              <a:rPr lang="en-US" sz="1400"/>
              <a:t>Address to provider of resource</a:t>
            </a:r>
          </a:p>
          <a:p>
            <a:pPr>
              <a:spcBef>
                <a:spcPct val="50000"/>
              </a:spcBef>
            </a:pPr>
            <a:r>
              <a:rPr lang="en-US" sz="1400"/>
              <a:t>uscg.logistics.requisition  uscg.infrastructure.routing</a:t>
            </a:r>
            <a:endParaRPr lang="en-US" sz="1400" b="1"/>
          </a:p>
        </p:txBody>
      </p:sp>
      <p:sp>
        <p:nvSpPr>
          <p:cNvPr id="17415" name="Line 13"/>
          <p:cNvSpPr>
            <a:spLocks noChangeShapeType="1"/>
          </p:cNvSpPr>
          <p:nvPr/>
        </p:nvSpPr>
        <p:spPr bwMode="auto">
          <a:xfrm flipV="1">
            <a:off x="3048000" y="2057400"/>
            <a:ext cx="0" cy="533400"/>
          </a:xfrm>
          <a:prstGeom prst="line">
            <a:avLst/>
          </a:prstGeom>
          <a:noFill/>
          <a:ln w="38100">
            <a:solidFill>
              <a:schemeClr val="tx1"/>
            </a:solidFill>
            <a:round/>
            <a:headEnd/>
            <a:tailEnd type="triangle" w="med" len="med"/>
          </a:ln>
        </p:spPr>
        <p:txBody>
          <a:bodyPr/>
          <a:lstStyle/>
          <a:p>
            <a:endParaRPr lang="en-US"/>
          </a:p>
        </p:txBody>
      </p:sp>
      <p:sp>
        <p:nvSpPr>
          <p:cNvPr id="17416" name="Text Box 14"/>
          <p:cNvSpPr txBox="1">
            <a:spLocks noChangeArrowheads="1"/>
          </p:cNvSpPr>
          <p:nvPr/>
        </p:nvSpPr>
        <p:spPr bwMode="auto">
          <a:xfrm>
            <a:off x="4191000" y="3429000"/>
            <a:ext cx="3048000" cy="549275"/>
          </a:xfrm>
          <a:prstGeom prst="rect">
            <a:avLst/>
          </a:prstGeom>
          <a:noFill/>
          <a:ln w="9525">
            <a:noFill/>
            <a:miter lim="800000"/>
            <a:headEnd/>
            <a:tailEnd/>
          </a:ln>
        </p:spPr>
        <p:txBody>
          <a:bodyPr>
            <a:spAutoFit/>
          </a:bodyPr>
          <a:lstStyle/>
          <a:p>
            <a:pPr>
              <a:spcBef>
                <a:spcPct val="50000"/>
              </a:spcBef>
            </a:pPr>
            <a:r>
              <a:rPr lang="en-US" sz="1600" b="1">
                <a:solidFill>
                  <a:srgbClr val="CCCC00"/>
                </a:solidFill>
              </a:rPr>
              <a:t>Context:</a:t>
            </a:r>
            <a:r>
              <a:rPr lang="en-US" sz="1600" b="1"/>
              <a:t> </a:t>
            </a:r>
            <a:r>
              <a:rPr lang="en-US" sz="1400"/>
              <a:t>Used for business contexts such as PII, test, etc.</a:t>
            </a:r>
            <a:endParaRPr lang="en-US" sz="1400" b="1"/>
          </a:p>
        </p:txBody>
      </p:sp>
      <p:sp>
        <p:nvSpPr>
          <p:cNvPr id="17417" name="Text Box 15"/>
          <p:cNvSpPr txBox="1">
            <a:spLocks noChangeArrowheads="1"/>
          </p:cNvSpPr>
          <p:nvPr/>
        </p:nvSpPr>
        <p:spPr bwMode="auto">
          <a:xfrm>
            <a:off x="5715000" y="4038600"/>
            <a:ext cx="3048000" cy="549275"/>
          </a:xfrm>
          <a:prstGeom prst="rect">
            <a:avLst/>
          </a:prstGeom>
          <a:noFill/>
          <a:ln w="9525">
            <a:noFill/>
            <a:miter lim="800000"/>
            <a:headEnd/>
            <a:tailEnd/>
          </a:ln>
        </p:spPr>
        <p:txBody>
          <a:bodyPr>
            <a:spAutoFit/>
          </a:bodyPr>
          <a:lstStyle/>
          <a:p>
            <a:pPr>
              <a:spcBef>
                <a:spcPct val="50000"/>
              </a:spcBef>
            </a:pPr>
            <a:r>
              <a:rPr lang="en-US" sz="1600" b="1">
                <a:solidFill>
                  <a:srgbClr val="FF3300"/>
                </a:solidFill>
              </a:rPr>
              <a:t>Resource:</a:t>
            </a:r>
            <a:r>
              <a:rPr lang="en-US" sz="1600" b="1"/>
              <a:t> </a:t>
            </a:r>
            <a:r>
              <a:rPr lang="en-US" sz="1400"/>
              <a:t>The address of the resource on the service provider.</a:t>
            </a:r>
            <a:endParaRPr lang="en-US" sz="1400" b="1"/>
          </a:p>
        </p:txBody>
      </p:sp>
      <p:sp>
        <p:nvSpPr>
          <p:cNvPr id="17418" name="Line 16"/>
          <p:cNvSpPr>
            <a:spLocks noChangeShapeType="1"/>
          </p:cNvSpPr>
          <p:nvPr/>
        </p:nvSpPr>
        <p:spPr bwMode="auto">
          <a:xfrm flipV="1">
            <a:off x="6400800" y="2057400"/>
            <a:ext cx="0" cy="1447800"/>
          </a:xfrm>
          <a:prstGeom prst="line">
            <a:avLst/>
          </a:prstGeom>
          <a:noFill/>
          <a:ln w="38100">
            <a:solidFill>
              <a:schemeClr val="tx1"/>
            </a:solidFill>
            <a:round/>
            <a:headEnd/>
            <a:tailEnd type="triangle" w="med" len="med"/>
          </a:ln>
        </p:spPr>
        <p:txBody>
          <a:bodyPr/>
          <a:lstStyle/>
          <a:p>
            <a:endParaRPr lang="en-US"/>
          </a:p>
        </p:txBody>
      </p:sp>
      <p:sp>
        <p:nvSpPr>
          <p:cNvPr id="17419" name="Line 17"/>
          <p:cNvSpPr>
            <a:spLocks noChangeShapeType="1"/>
          </p:cNvSpPr>
          <p:nvPr/>
        </p:nvSpPr>
        <p:spPr bwMode="auto">
          <a:xfrm flipV="1">
            <a:off x="7162800" y="2057400"/>
            <a:ext cx="0" cy="19812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228600"/>
            <a:ext cx="6891338" cy="533400"/>
          </a:xfrm>
        </p:spPr>
        <p:txBody>
          <a:bodyPr/>
          <a:lstStyle/>
          <a:p>
            <a:pPr eaLnBrk="1" hangingPunct="1"/>
            <a:r>
              <a:rPr lang="en-US" smtClean="0"/>
              <a:t>Late Binding</a:t>
            </a:r>
          </a:p>
        </p:txBody>
      </p:sp>
      <p:sp>
        <p:nvSpPr>
          <p:cNvPr id="11267" name="Rectangle 3"/>
          <p:cNvSpPr>
            <a:spLocks noGrp="1" noChangeArrowheads="1"/>
          </p:cNvSpPr>
          <p:nvPr>
            <p:ph type="body" idx="1"/>
          </p:nvPr>
        </p:nvSpPr>
        <p:spPr>
          <a:xfrm>
            <a:off x="838200" y="1371600"/>
            <a:ext cx="8001000" cy="4495800"/>
          </a:xfrm>
        </p:spPr>
        <p:txBody>
          <a:bodyPr/>
          <a:lstStyle/>
          <a:p>
            <a:pPr eaLnBrk="1" hangingPunct="1"/>
            <a:r>
              <a:rPr lang="en-US" dirty="0" smtClean="0"/>
              <a:t>No Build Time Mapping to Particular Resources</a:t>
            </a:r>
          </a:p>
          <a:p>
            <a:pPr eaLnBrk="1" hangingPunct="1"/>
            <a:r>
              <a:rPr lang="en-US" dirty="0" smtClean="0"/>
              <a:t>Messages Routed to Any Resource</a:t>
            </a:r>
          </a:p>
          <a:p>
            <a:pPr eaLnBrk="1" hangingPunct="1"/>
            <a:r>
              <a:rPr lang="en-US" dirty="0" smtClean="0"/>
              <a:t>Resources Are Loosely Coupled to Message Contents</a:t>
            </a:r>
          </a:p>
          <a:p>
            <a:pPr eaLnBrk="1" hangingPunct="1"/>
            <a:r>
              <a:rPr lang="en-US" dirty="0" smtClean="0"/>
              <a:t>Relies on Dynamic Typing</a:t>
            </a:r>
          </a:p>
          <a:p>
            <a:pPr eaLnBrk="1" hangingPunct="1"/>
            <a:r>
              <a:rPr lang="en-US" dirty="0" smtClean="0"/>
              <a:t>Does Not Work Well With SOAP</a:t>
            </a:r>
          </a:p>
          <a:p>
            <a:pPr eaLnBrk="1" hangingPunct="1"/>
            <a:r>
              <a:rPr lang="en-US" dirty="0" smtClean="0"/>
              <a:t>Does Not Work Well With Strongly Typed Schemas</a:t>
            </a:r>
          </a:p>
          <a:p>
            <a:pPr eaLnBrk="1" hangingPunct="1"/>
            <a:r>
              <a:rPr lang="en-US" dirty="0" smtClean="0"/>
              <a:t>Requires Loose Typing in Document</a:t>
            </a:r>
          </a:p>
          <a:p>
            <a:pPr eaLnBrk="1" hangingPunct="1"/>
            <a:endParaRPr lang="en-US" dirty="0" smtClean="0"/>
          </a:p>
          <a:p>
            <a:pPr eaLnBrk="1" hangingPunct="1"/>
            <a:endParaRPr lang="en-US" dirty="0" smtClean="0"/>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228600"/>
            <a:ext cx="6891338" cy="533400"/>
          </a:xfrm>
        </p:spPr>
        <p:txBody>
          <a:bodyPr/>
          <a:lstStyle/>
          <a:p>
            <a:pPr eaLnBrk="1" hangingPunct="1"/>
            <a:r>
              <a:rPr lang="en-US" dirty="0" smtClean="0"/>
              <a:t>SPEAR Example</a:t>
            </a:r>
          </a:p>
        </p:txBody>
      </p:sp>
      <p:pic>
        <p:nvPicPr>
          <p:cNvPr id="18435" name="Picture 4" descr="demo_step_5"/>
          <p:cNvPicPr>
            <a:picLocks noChangeAspect="1" noChangeArrowheads="1"/>
          </p:cNvPicPr>
          <p:nvPr/>
        </p:nvPicPr>
        <p:blipFill>
          <a:blip r:embed="rId3" cstate="print"/>
          <a:srcRect/>
          <a:stretch>
            <a:fillRect/>
          </a:stretch>
        </p:blipFill>
        <p:spPr bwMode="auto">
          <a:xfrm>
            <a:off x="2286000" y="914400"/>
            <a:ext cx="6126480" cy="5507646"/>
          </a:xfrm>
          <a:prstGeom prst="rect">
            <a:avLst/>
          </a:prstGeom>
          <a:noFill/>
          <a:ln w="9525">
            <a:noFill/>
            <a:miter lim="800000"/>
            <a:headEnd/>
            <a:tailEnd/>
          </a:ln>
        </p:spPr>
      </p:pic>
      <p:sp>
        <p:nvSpPr>
          <p:cNvPr id="18436" name="Rectangle 3"/>
          <p:cNvSpPr>
            <a:spLocks noGrp="1" noChangeArrowheads="1"/>
          </p:cNvSpPr>
          <p:nvPr>
            <p:ph type="body" idx="1"/>
          </p:nvPr>
        </p:nvSpPr>
        <p:spPr>
          <a:xfrm>
            <a:off x="228600" y="1447800"/>
            <a:ext cx="1905000" cy="4343400"/>
          </a:xfrm>
        </p:spPr>
        <p:txBody>
          <a:bodyPr/>
          <a:lstStyle/>
          <a:p>
            <a:pPr eaLnBrk="1" hangingPunct="1"/>
            <a:r>
              <a:rPr lang="en-US" sz="1800" dirty="0" smtClean="0"/>
              <a:t>Document Managed State</a:t>
            </a:r>
          </a:p>
          <a:p>
            <a:pPr eaLnBrk="1" hangingPunct="1"/>
            <a:r>
              <a:rPr lang="en-US" sz="1800" dirty="0" smtClean="0"/>
              <a:t>Standard Interfaces</a:t>
            </a:r>
          </a:p>
          <a:p>
            <a:pPr eaLnBrk="1" hangingPunct="1"/>
            <a:r>
              <a:rPr lang="en-US" sz="1800" dirty="0" smtClean="0"/>
              <a:t>Asynchronous Messaging</a:t>
            </a:r>
          </a:p>
        </p:txBody>
      </p:sp>
      <p:sp>
        <p:nvSpPr>
          <p:cNvPr id="18437" name="Rectangle 4"/>
          <p:cNvSpPr>
            <a:spLocks noChangeArrowheads="1"/>
          </p:cNvSpPr>
          <p:nvPr/>
        </p:nvSpPr>
        <p:spPr bwMode="auto">
          <a:xfrm>
            <a:off x="3276600" y="5105400"/>
            <a:ext cx="533400" cy="304800"/>
          </a:xfrm>
          <a:prstGeom prst="rect">
            <a:avLst/>
          </a:prstGeom>
          <a:solidFill>
            <a:schemeClr val="bg1"/>
          </a:solidFill>
          <a:ln w="9525" algn="ctr">
            <a:solidFill>
              <a:schemeClr val="bg1"/>
            </a:solidFill>
            <a:round/>
            <a:headEnd/>
            <a:tailEnd/>
          </a:ln>
        </p:spPr>
        <p:txBody>
          <a:bodyPr/>
          <a:lstStyle/>
          <a:p>
            <a:endParaRPr lang="en-US"/>
          </a:p>
        </p:txBody>
      </p:sp>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a:xfrm>
            <a:off x="1219200" y="36513"/>
            <a:ext cx="7448550" cy="960437"/>
          </a:xfrm>
        </p:spPr>
        <p:txBody>
          <a:bodyPr/>
          <a:lstStyle/>
          <a:p>
            <a:pPr eaLnBrk="1" hangingPunct="1"/>
            <a:r>
              <a:rPr lang="en-US" dirty="0" smtClean="0">
                <a:latin typeface="Museo For Dell" charset="0"/>
              </a:rPr>
              <a:t>USCG Legacy System Integration</a:t>
            </a:r>
          </a:p>
        </p:txBody>
      </p:sp>
      <p:sp>
        <p:nvSpPr>
          <p:cNvPr id="50179" name="Content Placeholder 3"/>
          <p:cNvSpPr>
            <a:spLocks noGrp="1"/>
          </p:cNvSpPr>
          <p:nvPr>
            <p:ph idx="1"/>
          </p:nvPr>
        </p:nvSpPr>
        <p:spPr>
          <a:xfrm>
            <a:off x="430213" y="1308100"/>
            <a:ext cx="8237537" cy="4727575"/>
          </a:xfrm>
        </p:spPr>
        <p:txBody>
          <a:bodyPr/>
          <a:lstStyle/>
          <a:p>
            <a:pPr eaLnBrk="1" hangingPunct="1"/>
            <a:r>
              <a:rPr lang="en-US" sz="2400" dirty="0" smtClean="0"/>
              <a:t>Over 50 Business Systems</a:t>
            </a:r>
          </a:p>
          <a:p>
            <a:pPr lvl="1" eaLnBrk="1" hangingPunct="1"/>
            <a:r>
              <a:rPr lang="en-US" sz="2400" dirty="0" smtClean="0"/>
              <a:t>Law Enforcement</a:t>
            </a:r>
          </a:p>
          <a:p>
            <a:pPr lvl="1" eaLnBrk="1" hangingPunct="1"/>
            <a:r>
              <a:rPr lang="en-US" sz="2400" dirty="0" smtClean="0"/>
              <a:t>Logistics</a:t>
            </a:r>
          </a:p>
          <a:p>
            <a:pPr lvl="1" eaLnBrk="1" hangingPunct="1"/>
            <a:r>
              <a:rPr lang="en-US" sz="2400" dirty="0" smtClean="0"/>
              <a:t>Maritime Domain Awareness</a:t>
            </a:r>
          </a:p>
          <a:p>
            <a:pPr lvl="1" eaLnBrk="1" hangingPunct="1"/>
            <a:r>
              <a:rPr lang="en-US" sz="2400" dirty="0" smtClean="0"/>
              <a:t>Financial</a:t>
            </a:r>
          </a:p>
          <a:p>
            <a:pPr lvl="1" eaLnBrk="1" hangingPunct="1"/>
            <a:r>
              <a:rPr lang="en-US" sz="2400" dirty="0" smtClean="0"/>
              <a:t>Mariner Licensing</a:t>
            </a:r>
          </a:p>
          <a:p>
            <a:pPr eaLnBrk="1" hangingPunct="1"/>
            <a:r>
              <a:rPr lang="en-US" sz="2400" dirty="0" smtClean="0"/>
              <a:t>Different Technologies</a:t>
            </a:r>
          </a:p>
          <a:p>
            <a:pPr lvl="1" eaLnBrk="1" hangingPunct="1"/>
            <a:r>
              <a:rPr lang="en-US" sz="2400" dirty="0" smtClean="0"/>
              <a:t>Java</a:t>
            </a:r>
          </a:p>
          <a:p>
            <a:pPr lvl="1" eaLnBrk="1" hangingPunct="1"/>
            <a:r>
              <a:rPr lang="en-US" sz="2400" dirty="0" smtClean="0"/>
              <a:t>.NET</a:t>
            </a:r>
          </a:p>
          <a:p>
            <a:pPr lvl="1" eaLnBrk="1" hangingPunct="1"/>
            <a:r>
              <a:rPr lang="en-US" sz="2400" dirty="0" smtClean="0"/>
              <a:t>Oracle Forms</a:t>
            </a:r>
          </a:p>
          <a:p>
            <a:pPr lvl="1" eaLnBrk="1" hangingPunct="1"/>
            <a:r>
              <a:rPr lang="en-US" sz="2400" dirty="0" smtClean="0"/>
              <a:t>Visual Basic</a:t>
            </a:r>
          </a:p>
          <a:p>
            <a:pPr eaLnBrk="1" hangingPunct="1"/>
            <a:r>
              <a:rPr lang="en-US" sz="2400" dirty="0" smtClean="0"/>
              <a:t>All Require Service Enablement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latin typeface="Museo For Dell" charset="0"/>
              </a:rPr>
              <a:t>Service Enablement</a:t>
            </a:r>
          </a:p>
        </p:txBody>
      </p:sp>
      <p:sp>
        <p:nvSpPr>
          <p:cNvPr id="3" name="Content Placeholder 2"/>
          <p:cNvSpPr>
            <a:spLocks noGrp="1"/>
          </p:cNvSpPr>
          <p:nvPr>
            <p:ph idx="1"/>
          </p:nvPr>
        </p:nvSpPr>
        <p:spPr>
          <a:xfrm>
            <a:off x="762000" y="1981200"/>
            <a:ext cx="8237537" cy="4038600"/>
          </a:xfrm>
        </p:spPr>
        <p:txBody>
          <a:bodyPr/>
          <a:lstStyle/>
          <a:p>
            <a:pPr eaLnBrk="1" hangingPunct="1">
              <a:defRPr/>
            </a:pPr>
            <a:r>
              <a:rPr lang="en-US" sz="2400" dirty="0" smtClean="0">
                <a:solidFill>
                  <a:schemeClr val="tx1"/>
                </a:solidFill>
              </a:rPr>
              <a:t>Inter-Agency Operations Center Needed Lookup Services.</a:t>
            </a:r>
          </a:p>
          <a:p>
            <a:pPr eaLnBrk="1" hangingPunct="1">
              <a:defRPr/>
            </a:pPr>
            <a:r>
              <a:rPr lang="en-US" sz="2400" dirty="0" smtClean="0">
                <a:solidFill>
                  <a:schemeClr val="tx1"/>
                </a:solidFill>
              </a:rPr>
              <a:t>Visual Basic 6 / SQL Server.</a:t>
            </a:r>
          </a:p>
          <a:p>
            <a:pPr eaLnBrk="1" hangingPunct="1">
              <a:defRPr/>
            </a:pPr>
            <a:r>
              <a:rPr lang="en-US" sz="2400" dirty="0" smtClean="0">
                <a:solidFill>
                  <a:schemeClr val="tx1"/>
                </a:solidFill>
              </a:rPr>
              <a:t>Integrated Via Database Client.</a:t>
            </a:r>
          </a:p>
          <a:p>
            <a:pPr lvl="1" eaLnBrk="1" hangingPunct="1">
              <a:defRPr/>
            </a:pPr>
            <a:r>
              <a:rPr lang="en-US" sz="2400" dirty="0" smtClean="0">
                <a:solidFill>
                  <a:schemeClr val="tx1"/>
                </a:solidFill>
              </a:rPr>
              <a:t>Maps Service Interface Documents to Stored Procedures.</a:t>
            </a:r>
          </a:p>
          <a:p>
            <a:pPr lvl="1" eaLnBrk="1" hangingPunct="1">
              <a:defRPr/>
            </a:pPr>
            <a:r>
              <a:rPr lang="en-US" sz="2400" dirty="0" smtClean="0">
                <a:solidFill>
                  <a:schemeClr val="tx1"/>
                </a:solidFill>
              </a:rPr>
              <a:t>Throttles Requests For Load Management.</a:t>
            </a:r>
          </a:p>
          <a:p>
            <a:pPr lvl="1" eaLnBrk="1" hangingPunct="1">
              <a:defRPr/>
            </a:pPr>
            <a:r>
              <a:rPr lang="en-US" sz="2400" dirty="0" smtClean="0">
                <a:solidFill>
                  <a:schemeClr val="tx1"/>
                </a:solidFill>
              </a:rPr>
              <a:t>Fully Load Balanced Across All Application Servers.</a:t>
            </a:r>
          </a:p>
          <a:p>
            <a:pPr eaLnBrk="1" hangingPunct="1">
              <a:defRPr/>
            </a:pPr>
            <a:r>
              <a:rPr lang="en-US" sz="2400" dirty="0" smtClean="0">
                <a:solidFill>
                  <a:schemeClr val="tx1"/>
                </a:solidFill>
              </a:rPr>
              <a:t>11 Prototype Services In Two Days.</a:t>
            </a:r>
          </a:p>
          <a:p>
            <a:pPr eaLnBrk="1" hangingPunct="1">
              <a:defRPr/>
            </a:pPr>
            <a:r>
              <a:rPr lang="en-US" sz="2400" dirty="0" smtClean="0">
                <a:solidFill>
                  <a:schemeClr val="tx1"/>
                </a:solidFill>
              </a:rPr>
              <a:t>18 Months Operations With One Event.</a:t>
            </a:r>
          </a:p>
          <a:p>
            <a:pPr lvl="1" eaLnBrk="1" hangingPunct="1">
              <a:defRPr/>
            </a:pPr>
            <a:r>
              <a:rPr lang="en-US" sz="2400" dirty="0" smtClean="0">
                <a:solidFill>
                  <a:schemeClr val="tx1"/>
                </a:solidFill>
              </a:rPr>
              <a:t>Client Lost Connection During LAN Outage.</a:t>
            </a:r>
            <a:endParaRPr lang="en-US" sz="2400" dirty="0">
              <a:solidFill>
                <a:schemeClr val="tx1"/>
              </a:solidFill>
            </a:endParaRPr>
          </a:p>
        </p:txBody>
      </p:sp>
      <p:sp>
        <p:nvSpPr>
          <p:cNvPr id="4" name="Text Placeholder 3"/>
          <p:cNvSpPr>
            <a:spLocks noGrp="1"/>
          </p:cNvSpPr>
          <p:nvPr>
            <p:ph type="body" sz="quarter" idx="10"/>
          </p:nvPr>
        </p:nvSpPr>
        <p:spPr>
          <a:xfrm>
            <a:off x="430213" y="1344613"/>
            <a:ext cx="8237537" cy="484187"/>
          </a:xfrm>
        </p:spPr>
        <p:txBody>
          <a:bodyPr/>
          <a:lstStyle/>
          <a:p>
            <a:pPr eaLnBrk="1" hangingPunct="1">
              <a:defRPr/>
            </a:pPr>
            <a:r>
              <a:rPr lang="en-US" sz="2000" dirty="0" smtClean="0">
                <a:solidFill>
                  <a:schemeClr val="tx1"/>
                </a:solidFill>
              </a:rPr>
              <a:t>Marine Information System for Law Enforcement (MISLE)</a:t>
            </a:r>
            <a:endParaRPr lang="en-US" sz="20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latin typeface="Museo For Dell" charset="0"/>
              </a:rPr>
              <a:t>Service Enablement</a:t>
            </a:r>
          </a:p>
        </p:txBody>
      </p:sp>
      <p:sp>
        <p:nvSpPr>
          <p:cNvPr id="3" name="Content Placeholder 2"/>
          <p:cNvSpPr>
            <a:spLocks noGrp="1"/>
          </p:cNvSpPr>
          <p:nvPr>
            <p:ph idx="1"/>
          </p:nvPr>
        </p:nvSpPr>
        <p:spPr>
          <a:xfrm>
            <a:off x="838200" y="1905000"/>
            <a:ext cx="7543800" cy="4105275"/>
          </a:xfrm>
        </p:spPr>
        <p:txBody>
          <a:bodyPr/>
          <a:lstStyle/>
          <a:p>
            <a:pPr eaLnBrk="1" hangingPunct="1">
              <a:defRPr/>
            </a:pPr>
            <a:r>
              <a:rPr lang="en-US" sz="2400" dirty="0" smtClean="0">
                <a:solidFill>
                  <a:schemeClr val="tx1"/>
                </a:solidFill>
              </a:rPr>
              <a:t>Mission Asset Scheduling Interface (MASI) Needed Reference Data On Asset Status</a:t>
            </a:r>
          </a:p>
          <a:p>
            <a:pPr eaLnBrk="1" hangingPunct="1">
              <a:defRPr/>
            </a:pPr>
            <a:r>
              <a:rPr lang="en-US" sz="2400" dirty="0" smtClean="0">
                <a:solidFill>
                  <a:schemeClr val="tx1"/>
                </a:solidFill>
              </a:rPr>
              <a:t>Java/Ingres System</a:t>
            </a:r>
          </a:p>
          <a:p>
            <a:pPr eaLnBrk="1" hangingPunct="1">
              <a:defRPr/>
            </a:pPr>
            <a:r>
              <a:rPr lang="en-US" sz="2400" dirty="0" smtClean="0">
                <a:solidFill>
                  <a:schemeClr val="tx1"/>
                </a:solidFill>
              </a:rPr>
              <a:t>Integrated Via Java Client</a:t>
            </a:r>
          </a:p>
          <a:p>
            <a:pPr lvl="1" eaLnBrk="1" hangingPunct="1">
              <a:defRPr/>
            </a:pPr>
            <a:r>
              <a:rPr lang="en-US" sz="2400" dirty="0" smtClean="0">
                <a:solidFill>
                  <a:schemeClr val="tx1"/>
                </a:solidFill>
              </a:rPr>
              <a:t>“Push Cache” Pattern</a:t>
            </a:r>
          </a:p>
          <a:p>
            <a:pPr lvl="1" eaLnBrk="1" hangingPunct="1">
              <a:defRPr/>
            </a:pPr>
            <a:r>
              <a:rPr lang="en-US" sz="2400" dirty="0" smtClean="0">
                <a:solidFill>
                  <a:schemeClr val="tx1"/>
                </a:solidFill>
              </a:rPr>
              <a:t>Publish/Subscribe Reference Data</a:t>
            </a:r>
          </a:p>
          <a:p>
            <a:pPr lvl="1" eaLnBrk="1" hangingPunct="1">
              <a:defRPr/>
            </a:pPr>
            <a:r>
              <a:rPr lang="en-US" sz="2400" dirty="0" smtClean="0">
                <a:solidFill>
                  <a:schemeClr val="tx1"/>
                </a:solidFill>
              </a:rPr>
              <a:t>Request/Response For Database Initialization</a:t>
            </a:r>
          </a:p>
          <a:p>
            <a:pPr eaLnBrk="1" hangingPunct="1">
              <a:defRPr/>
            </a:pPr>
            <a:r>
              <a:rPr lang="en-US" sz="2400" dirty="0" smtClean="0">
                <a:solidFill>
                  <a:schemeClr val="tx1"/>
                </a:solidFill>
              </a:rPr>
              <a:t>2 Production Services In One Month.</a:t>
            </a:r>
          </a:p>
          <a:p>
            <a:pPr eaLnBrk="1" hangingPunct="1">
              <a:defRPr/>
            </a:pPr>
            <a:r>
              <a:rPr lang="en-US" sz="2400" dirty="0" smtClean="0">
                <a:solidFill>
                  <a:schemeClr val="tx1"/>
                </a:solidFill>
              </a:rPr>
              <a:t>18 Months Operations</a:t>
            </a:r>
          </a:p>
        </p:txBody>
      </p:sp>
      <p:sp>
        <p:nvSpPr>
          <p:cNvPr id="4" name="Text Placeholder 3"/>
          <p:cNvSpPr>
            <a:spLocks noGrp="1"/>
          </p:cNvSpPr>
          <p:nvPr>
            <p:ph type="body" sz="quarter" idx="10"/>
          </p:nvPr>
        </p:nvSpPr>
        <p:spPr>
          <a:xfrm>
            <a:off x="430213" y="1420813"/>
            <a:ext cx="8237537" cy="407987"/>
          </a:xfrm>
        </p:spPr>
        <p:txBody>
          <a:bodyPr/>
          <a:lstStyle/>
          <a:p>
            <a:pPr eaLnBrk="1" hangingPunct="1">
              <a:defRPr/>
            </a:pPr>
            <a:r>
              <a:rPr lang="en-US" sz="2000" dirty="0" smtClean="0">
                <a:solidFill>
                  <a:schemeClr val="tx1"/>
                </a:solidFill>
              </a:rPr>
              <a:t>Aviation Logistics Management Information System (ALMIS)</a:t>
            </a:r>
            <a:endParaRPr lang="en-US" sz="20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latin typeface="Museo For Dell" charset="0"/>
              </a:rPr>
              <a:t>Service Enablement</a:t>
            </a:r>
            <a:endParaRPr dirty="0" smtClean="0">
              <a:latin typeface="Museo For Dell" charset="0"/>
            </a:endParaRPr>
          </a:p>
        </p:txBody>
      </p:sp>
      <p:sp>
        <p:nvSpPr>
          <p:cNvPr id="3" name="Content Placeholder 2"/>
          <p:cNvSpPr>
            <a:spLocks noGrp="1"/>
          </p:cNvSpPr>
          <p:nvPr>
            <p:ph idx="1"/>
          </p:nvPr>
        </p:nvSpPr>
        <p:spPr>
          <a:xfrm>
            <a:off x="838200" y="1752600"/>
            <a:ext cx="7189787" cy="4191000"/>
          </a:xfrm>
        </p:spPr>
        <p:txBody>
          <a:bodyPr/>
          <a:lstStyle/>
          <a:p>
            <a:pPr eaLnBrk="1" hangingPunct="1">
              <a:defRPr/>
            </a:pPr>
            <a:r>
              <a:rPr lang="en-US" sz="2400" dirty="0" smtClean="0">
                <a:solidFill>
                  <a:schemeClr val="tx1"/>
                </a:solidFill>
              </a:rPr>
              <a:t>AIS Vessel Position Services</a:t>
            </a:r>
          </a:p>
          <a:p>
            <a:pPr eaLnBrk="1" hangingPunct="1">
              <a:buNone/>
              <a:defRPr/>
            </a:pPr>
            <a:endParaRPr lang="en-US" sz="2400" dirty="0" smtClean="0">
              <a:solidFill>
                <a:schemeClr val="tx1"/>
              </a:solidFill>
            </a:endParaRPr>
          </a:p>
          <a:p>
            <a:pPr eaLnBrk="1" hangingPunct="1">
              <a:defRPr/>
            </a:pPr>
            <a:r>
              <a:rPr lang="en-US" sz="2400" dirty="0" smtClean="0">
                <a:solidFill>
                  <a:schemeClr val="tx1"/>
                </a:solidFill>
              </a:rPr>
              <a:t>SOAP Based ESB at NCES</a:t>
            </a:r>
          </a:p>
          <a:p>
            <a:pPr eaLnBrk="1" hangingPunct="1">
              <a:buNone/>
              <a:defRPr/>
            </a:pPr>
            <a:endParaRPr lang="en-US" sz="2400" dirty="0" smtClean="0">
              <a:solidFill>
                <a:schemeClr val="tx1"/>
              </a:solidFill>
            </a:endParaRPr>
          </a:p>
          <a:p>
            <a:pPr eaLnBrk="1" hangingPunct="1">
              <a:defRPr/>
            </a:pPr>
            <a:r>
              <a:rPr lang="en-US" sz="2400" dirty="0" smtClean="0">
                <a:solidFill>
                  <a:schemeClr val="tx1"/>
                </a:solidFill>
              </a:rPr>
              <a:t>SPEAR Documents Completed in a day</a:t>
            </a:r>
          </a:p>
          <a:p>
            <a:pPr eaLnBrk="1" hangingPunct="1">
              <a:buNone/>
              <a:defRPr/>
            </a:pPr>
            <a:endParaRPr lang="en-US" sz="2400" dirty="0" smtClean="0">
              <a:solidFill>
                <a:schemeClr val="tx1"/>
              </a:solidFill>
            </a:endParaRPr>
          </a:p>
          <a:p>
            <a:pPr eaLnBrk="1" hangingPunct="1">
              <a:defRPr/>
            </a:pPr>
            <a:r>
              <a:rPr lang="en-US" sz="2400" dirty="0" smtClean="0">
                <a:solidFill>
                  <a:schemeClr val="tx1"/>
                </a:solidFill>
              </a:rPr>
              <a:t>Integrated via XML Gateway</a:t>
            </a:r>
          </a:p>
          <a:p>
            <a:pPr lvl="1" eaLnBrk="1" hangingPunct="1">
              <a:defRPr/>
            </a:pPr>
            <a:r>
              <a:rPr lang="en-US" sz="2400" dirty="0" smtClean="0">
                <a:solidFill>
                  <a:schemeClr val="tx1"/>
                </a:solidFill>
              </a:rPr>
              <a:t>Push AIS Messages into NCES</a:t>
            </a:r>
          </a:p>
          <a:p>
            <a:pPr lvl="1" eaLnBrk="1" hangingPunct="1">
              <a:defRPr/>
            </a:pPr>
            <a:r>
              <a:rPr lang="en-US" sz="2400" dirty="0" smtClean="0">
                <a:solidFill>
                  <a:schemeClr val="tx1"/>
                </a:solidFill>
              </a:rPr>
              <a:t>SOAP/JMS Mediation at Gateway</a:t>
            </a:r>
          </a:p>
        </p:txBody>
      </p:sp>
      <p:sp>
        <p:nvSpPr>
          <p:cNvPr id="4" name="Text Placeholder 3"/>
          <p:cNvSpPr>
            <a:spLocks noGrp="1"/>
          </p:cNvSpPr>
          <p:nvPr>
            <p:ph type="body" sz="quarter" idx="10"/>
          </p:nvPr>
        </p:nvSpPr>
        <p:spPr>
          <a:xfrm>
            <a:off x="430213" y="1116013"/>
            <a:ext cx="8237537" cy="560387"/>
          </a:xfrm>
        </p:spPr>
        <p:txBody>
          <a:bodyPr/>
          <a:lstStyle/>
          <a:p>
            <a:pPr eaLnBrk="1" hangingPunct="1">
              <a:defRPr/>
            </a:pPr>
            <a:r>
              <a:rPr lang="en-US" sz="1800" dirty="0" smtClean="0">
                <a:solidFill>
                  <a:schemeClr val="tx1"/>
                </a:solidFill>
              </a:rPr>
              <a:t>Enterprise AIS Data Service (EADS) / Net Centric Enterprise Services (NCES) </a:t>
            </a:r>
            <a:endParaRPr lang="en-US" sz="18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smtClean="0">
                <a:latin typeface="Museo For Dell" charset="0"/>
              </a:rPr>
              <a:t>Service Enablement</a:t>
            </a:r>
          </a:p>
        </p:txBody>
      </p:sp>
      <p:sp>
        <p:nvSpPr>
          <p:cNvPr id="3" name="Content Placeholder 2"/>
          <p:cNvSpPr>
            <a:spLocks noGrp="1"/>
          </p:cNvSpPr>
          <p:nvPr>
            <p:ph idx="1"/>
          </p:nvPr>
        </p:nvSpPr>
        <p:spPr>
          <a:xfrm>
            <a:off x="430213" y="1947863"/>
            <a:ext cx="8237537" cy="4105275"/>
          </a:xfrm>
        </p:spPr>
        <p:txBody>
          <a:bodyPr/>
          <a:lstStyle/>
          <a:p>
            <a:pPr eaLnBrk="1" hangingPunct="1">
              <a:defRPr/>
            </a:pPr>
            <a:r>
              <a:rPr lang="en-US" sz="2400" dirty="0" smtClean="0">
                <a:solidFill>
                  <a:schemeClr val="tx1"/>
                </a:solidFill>
              </a:rPr>
              <a:t>ACOE Needed Vessel, Port and Other GIS Info</a:t>
            </a:r>
          </a:p>
          <a:p>
            <a:pPr eaLnBrk="1" hangingPunct="1">
              <a:defRPr/>
            </a:pPr>
            <a:r>
              <a:rPr lang="en-US" sz="2400" dirty="0" smtClean="0">
                <a:solidFill>
                  <a:schemeClr val="tx1"/>
                </a:solidFill>
              </a:rPr>
              <a:t>EADS is Green Field SOA System Based On Sybase IQ Columnar Database and Java</a:t>
            </a:r>
          </a:p>
          <a:p>
            <a:pPr eaLnBrk="1" hangingPunct="1">
              <a:defRPr/>
            </a:pPr>
            <a:r>
              <a:rPr lang="en-US" sz="2400" dirty="0" smtClean="0">
                <a:solidFill>
                  <a:schemeClr val="tx1"/>
                </a:solidFill>
              </a:rPr>
              <a:t>Integrated Via XML Gateway</a:t>
            </a:r>
          </a:p>
          <a:p>
            <a:pPr lvl="1" eaLnBrk="1" hangingPunct="1">
              <a:defRPr/>
            </a:pPr>
            <a:r>
              <a:rPr lang="en-US" sz="2400" dirty="0" smtClean="0">
                <a:solidFill>
                  <a:schemeClr val="tx1"/>
                </a:solidFill>
              </a:rPr>
              <a:t>Converts  to KMZ</a:t>
            </a:r>
          </a:p>
          <a:p>
            <a:pPr eaLnBrk="1" hangingPunct="1">
              <a:defRPr/>
            </a:pPr>
            <a:r>
              <a:rPr lang="en-US" sz="2400" dirty="0" smtClean="0">
                <a:solidFill>
                  <a:schemeClr val="tx1"/>
                </a:solidFill>
              </a:rPr>
              <a:t>Hosted Directly To Clients At Army Corps.</a:t>
            </a:r>
          </a:p>
          <a:p>
            <a:pPr lvl="1" eaLnBrk="1" hangingPunct="1">
              <a:defRPr/>
            </a:pPr>
            <a:r>
              <a:rPr lang="en-US" sz="2400" dirty="0" smtClean="0">
                <a:solidFill>
                  <a:schemeClr val="tx1"/>
                </a:solidFill>
              </a:rPr>
              <a:t>CAC Authorization Through Google Earth</a:t>
            </a:r>
          </a:p>
          <a:p>
            <a:pPr lvl="1" eaLnBrk="1" hangingPunct="1">
              <a:defRPr/>
            </a:pPr>
            <a:r>
              <a:rPr lang="en-US" sz="2400" dirty="0" smtClean="0">
                <a:solidFill>
                  <a:schemeClr val="tx1"/>
                </a:solidFill>
              </a:rPr>
              <a:t>IP Address White Listing</a:t>
            </a:r>
          </a:p>
          <a:p>
            <a:pPr eaLnBrk="1" hangingPunct="1">
              <a:defRPr/>
            </a:pPr>
            <a:r>
              <a:rPr lang="en-US" sz="2400" dirty="0" smtClean="0">
                <a:solidFill>
                  <a:schemeClr val="tx1"/>
                </a:solidFill>
              </a:rPr>
              <a:t>Gateway Cache For Data</a:t>
            </a:r>
          </a:p>
          <a:p>
            <a:pPr lvl="1" eaLnBrk="1" hangingPunct="1">
              <a:defRPr/>
            </a:pPr>
            <a:r>
              <a:rPr lang="en-US" sz="2400" dirty="0" smtClean="0">
                <a:solidFill>
                  <a:schemeClr val="tx1"/>
                </a:solidFill>
              </a:rPr>
              <a:t>Appliance Holds Cache For Very Low Latency Access.</a:t>
            </a:r>
          </a:p>
        </p:txBody>
      </p:sp>
      <p:sp>
        <p:nvSpPr>
          <p:cNvPr id="4" name="Text Placeholder 3"/>
          <p:cNvSpPr>
            <a:spLocks noGrp="1"/>
          </p:cNvSpPr>
          <p:nvPr>
            <p:ph type="body" sz="quarter" idx="10"/>
          </p:nvPr>
        </p:nvSpPr>
        <p:spPr>
          <a:xfrm>
            <a:off x="430213" y="1344613"/>
            <a:ext cx="8237537" cy="560387"/>
          </a:xfrm>
        </p:spPr>
        <p:txBody>
          <a:bodyPr/>
          <a:lstStyle/>
          <a:p>
            <a:pPr eaLnBrk="1" hangingPunct="1">
              <a:defRPr/>
            </a:pPr>
            <a:r>
              <a:rPr lang="en-US" sz="2000" dirty="0" smtClean="0">
                <a:solidFill>
                  <a:schemeClr val="tx1"/>
                </a:solidFill>
                <a:latin typeface="Verdana" pitchFamily="34" charset="0"/>
                <a:ea typeface="Verdana" pitchFamily="34" charset="0"/>
                <a:cs typeface="Verdana" pitchFamily="34" charset="0"/>
              </a:rPr>
              <a:t>Federal Initiative for Navigation Data Enhancement (FINDE)</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086600" cy="533400"/>
          </a:xfrm>
        </p:spPr>
        <p:txBody>
          <a:bodyPr/>
          <a:lstStyle/>
          <a:p>
            <a:r>
              <a:rPr lang="en-US" sz="2000" dirty="0" smtClean="0">
                <a:solidFill>
                  <a:schemeClr val="tx2"/>
                </a:solidFill>
                <a:latin typeface="Verdana" pitchFamily="34" charset="0"/>
              </a:rPr>
              <a:t/>
            </a:r>
            <a:br>
              <a:rPr lang="en-US" sz="2000" dirty="0" smtClean="0">
                <a:solidFill>
                  <a:schemeClr val="tx2"/>
                </a:solidFill>
                <a:latin typeface="Verdana" pitchFamily="34" charset="0"/>
              </a:rPr>
            </a:br>
            <a:r>
              <a:rPr lang="en-US" sz="2000" dirty="0" smtClean="0">
                <a:solidFill>
                  <a:schemeClr val="tx2"/>
                </a:solidFill>
                <a:latin typeface="Verdana" pitchFamily="34" charset="0"/>
              </a:rPr>
              <a:t>FINDE Services -Vsls, Facilities, Pipelines, Rigs</a:t>
            </a:r>
            <a:r>
              <a:rPr lang="en-US" dirty="0" smtClean="0">
                <a:solidFill>
                  <a:schemeClr val="tx2"/>
                </a:solidFill>
                <a:latin typeface="Verdana" pitchFamily="34" charset="0"/>
              </a:rPr>
              <a:t/>
            </a:r>
            <a:br>
              <a:rPr lang="en-US" dirty="0" smtClean="0">
                <a:solidFill>
                  <a:schemeClr val="tx2"/>
                </a:solidFill>
                <a:latin typeface="Verdana" pitchFamily="34" charset="0"/>
              </a:rPr>
            </a:br>
            <a:endParaRPr lang="en-US" dirty="0"/>
          </a:p>
        </p:txBody>
      </p:sp>
      <p:pic>
        <p:nvPicPr>
          <p:cNvPr id="5" name="Picture 2" descr="vessels_platforms.jpg"/>
          <p:cNvPicPr>
            <a:picLocks noGrp="1" noChangeAspect="1"/>
          </p:cNvPicPr>
          <p:nvPr>
            <p:ph idx="1"/>
          </p:nvPr>
        </p:nvPicPr>
        <p:blipFill>
          <a:blip r:embed="rId3" cstate="print"/>
          <a:srcRect/>
          <a:stretch>
            <a:fillRect/>
          </a:stretch>
        </p:blipFill>
        <p:spPr bwMode="auto">
          <a:xfrm>
            <a:off x="1219200" y="914400"/>
            <a:ext cx="6567340" cy="5120640"/>
          </a:xfrm>
          <a:prstGeom prst="rect">
            <a:avLst/>
          </a:prstGeom>
          <a:noFill/>
          <a:ln w="9525">
            <a:noFill/>
            <a:miter lim="800000"/>
            <a:headEnd/>
            <a:tailEnd/>
          </a:ln>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5913" y="320675"/>
            <a:ext cx="8523287" cy="517525"/>
          </a:xfrm>
        </p:spPr>
        <p:txBody>
          <a:bodyPr/>
          <a:lstStyle/>
          <a:p>
            <a:pPr algn="ctr"/>
            <a:r>
              <a:rPr lang="en-US" dirty="0" smtClean="0"/>
              <a:t>Operations Systems Center</a:t>
            </a:r>
          </a:p>
        </p:txBody>
      </p:sp>
      <p:sp>
        <p:nvSpPr>
          <p:cNvPr id="6147" name="Rectangle 3"/>
          <p:cNvSpPr>
            <a:spLocks noGrp="1" noChangeArrowheads="1"/>
          </p:cNvSpPr>
          <p:nvPr>
            <p:ph type="body" idx="1"/>
          </p:nvPr>
        </p:nvSpPr>
        <p:spPr bwMode="auto">
          <a:xfrm>
            <a:off x="609600" y="1447800"/>
            <a:ext cx="7924800" cy="44958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 typeface="Wingdings" pitchFamily="2" charset="2"/>
              <a:buNone/>
            </a:pPr>
            <a:r>
              <a:rPr lang="en-US" dirty="0" smtClean="0"/>
              <a:t>Mission:</a:t>
            </a:r>
          </a:p>
          <a:p>
            <a:pPr marL="0" indent="0">
              <a:lnSpc>
                <a:spcPct val="90000"/>
              </a:lnSpc>
              <a:buFont typeface="Wingdings" pitchFamily="2" charset="2"/>
              <a:buNone/>
            </a:pPr>
            <a:r>
              <a:rPr lang="en-US" dirty="0" smtClean="0"/>
              <a:t>Develop, field, maintain, operate and provides user support for Coast Guard enterprise information systems to improve Coast Guard mission performance through the innovative application of technology.</a:t>
            </a:r>
          </a:p>
          <a:p>
            <a:pPr>
              <a:lnSpc>
                <a:spcPct val="90000"/>
              </a:lnSpc>
              <a:buFont typeface="Wingdings" pitchFamily="2" charset="2"/>
              <a:buNone/>
            </a:pPr>
            <a:endParaRPr lang="en-US" dirty="0" smtClean="0"/>
          </a:p>
          <a:p>
            <a:pPr>
              <a:lnSpc>
                <a:spcPct val="90000"/>
              </a:lnSpc>
              <a:buFont typeface="Wingdings" pitchFamily="2" charset="2"/>
              <a:buNone/>
            </a:pPr>
            <a:r>
              <a:rPr lang="en-US" dirty="0" smtClean="0"/>
              <a:t>Profile: </a:t>
            </a:r>
          </a:p>
          <a:p>
            <a:pPr>
              <a:lnSpc>
                <a:spcPct val="90000"/>
              </a:lnSpc>
            </a:pPr>
            <a:r>
              <a:rPr lang="en-US" dirty="0" smtClean="0"/>
              <a:t>Principal USCG Software Development Center</a:t>
            </a:r>
          </a:p>
          <a:p>
            <a:pPr>
              <a:lnSpc>
                <a:spcPct val="90000"/>
              </a:lnSpc>
            </a:pPr>
            <a:r>
              <a:rPr lang="en-US" dirty="0" smtClean="0"/>
              <a:t>Govt Oversight / Contractor Technical Support</a:t>
            </a:r>
          </a:p>
          <a:p>
            <a:pPr>
              <a:lnSpc>
                <a:spcPct val="90000"/>
              </a:lnSpc>
            </a:pPr>
            <a:r>
              <a:rPr lang="en-US" dirty="0" smtClean="0"/>
              <a:t>535 Person Workforce (15% / 85%)</a:t>
            </a:r>
          </a:p>
          <a:p>
            <a:pPr>
              <a:lnSpc>
                <a:spcPct val="90000"/>
              </a:lnSpc>
            </a:pPr>
            <a:r>
              <a:rPr lang="en-US" dirty="0" smtClean="0"/>
              <a:t>$80M Annual Budget</a:t>
            </a:r>
          </a:p>
          <a:p>
            <a:pPr>
              <a:lnSpc>
                <a:spcPct val="90000"/>
              </a:lnSpc>
            </a:pPr>
            <a:r>
              <a:rPr lang="en-US" dirty="0" smtClean="0"/>
              <a:t>12,100 Sq Ft Data Center</a:t>
            </a:r>
          </a:p>
          <a:p>
            <a:pPr>
              <a:lnSpc>
                <a:spcPct val="90000"/>
              </a:lnSpc>
            </a:pPr>
            <a:endParaRPr lang="en-US" dirty="0" smtClean="0"/>
          </a:p>
          <a:p>
            <a:pPr>
              <a:lnSpc>
                <a:spcPct val="90000"/>
              </a:lnSpc>
            </a:pPr>
            <a:endParaRPr lang="en-US" dirty="0" smtClean="0"/>
          </a:p>
        </p:txBody>
      </p:sp>
    </p:spTree>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smtClean="0">
                <a:latin typeface="Museo For Dell" charset="0"/>
              </a:rPr>
              <a:t>Service Enablement</a:t>
            </a:r>
          </a:p>
        </p:txBody>
      </p:sp>
      <p:sp>
        <p:nvSpPr>
          <p:cNvPr id="3" name="Content Placeholder 2"/>
          <p:cNvSpPr>
            <a:spLocks noGrp="1"/>
          </p:cNvSpPr>
          <p:nvPr>
            <p:ph idx="1"/>
          </p:nvPr>
        </p:nvSpPr>
        <p:spPr>
          <a:xfrm>
            <a:off x="430213" y="1947863"/>
            <a:ext cx="8237537" cy="4105275"/>
          </a:xfrm>
        </p:spPr>
        <p:txBody>
          <a:bodyPr/>
          <a:lstStyle/>
          <a:p>
            <a:pPr eaLnBrk="1" hangingPunct="1">
              <a:defRPr/>
            </a:pPr>
            <a:r>
              <a:rPr lang="en-US" sz="2400" dirty="0" smtClean="0">
                <a:solidFill>
                  <a:schemeClr val="tx1"/>
                </a:solidFill>
              </a:rPr>
              <a:t>USCG Financial Systems.</a:t>
            </a:r>
          </a:p>
          <a:p>
            <a:pPr eaLnBrk="1" hangingPunct="1">
              <a:defRPr/>
            </a:pPr>
            <a:r>
              <a:rPr lang="en-US" sz="2400" dirty="0" smtClean="0">
                <a:solidFill>
                  <a:schemeClr val="tx1"/>
                </a:solidFill>
              </a:rPr>
              <a:t>Merchant Mariner Licensing.</a:t>
            </a:r>
          </a:p>
          <a:p>
            <a:pPr eaLnBrk="1" hangingPunct="1">
              <a:defRPr/>
            </a:pPr>
            <a:r>
              <a:rPr lang="en-US" sz="2400" dirty="0" smtClean="0">
                <a:solidFill>
                  <a:schemeClr val="tx1"/>
                </a:solidFill>
              </a:rPr>
              <a:t>Vessel Identification and Information.</a:t>
            </a:r>
          </a:p>
          <a:p>
            <a:pPr eaLnBrk="1" hangingPunct="1">
              <a:defRPr/>
            </a:pPr>
            <a:r>
              <a:rPr lang="en-US" sz="2400" dirty="0" smtClean="0">
                <a:solidFill>
                  <a:schemeClr val="tx1"/>
                </a:solidFill>
              </a:rPr>
              <a:t>GIS Information.</a:t>
            </a:r>
          </a:p>
          <a:p>
            <a:pPr eaLnBrk="1" hangingPunct="1">
              <a:defRPr/>
            </a:pPr>
            <a:r>
              <a:rPr lang="en-US" sz="2400" dirty="0" smtClean="0">
                <a:solidFill>
                  <a:schemeClr val="tx1"/>
                </a:solidFill>
              </a:rPr>
              <a:t>Deepwater Horizon.</a:t>
            </a:r>
          </a:p>
          <a:p>
            <a:pPr eaLnBrk="1" hangingPunct="1">
              <a:defRPr/>
            </a:pPr>
            <a:r>
              <a:rPr lang="en-US" sz="2400" dirty="0" smtClean="0">
                <a:solidFill>
                  <a:schemeClr val="tx1"/>
                </a:solidFill>
              </a:rPr>
              <a:t>Total of 79 permanent services across all environments – all built in the last 2 years by a small team.</a:t>
            </a:r>
          </a:p>
        </p:txBody>
      </p:sp>
      <p:sp>
        <p:nvSpPr>
          <p:cNvPr id="4" name="Text Placeholder 3"/>
          <p:cNvSpPr>
            <a:spLocks noGrp="1"/>
          </p:cNvSpPr>
          <p:nvPr>
            <p:ph type="body" sz="quarter" idx="10"/>
          </p:nvPr>
        </p:nvSpPr>
        <p:spPr>
          <a:xfrm>
            <a:off x="430213" y="1344613"/>
            <a:ext cx="8237537" cy="712787"/>
          </a:xfrm>
        </p:spPr>
        <p:txBody>
          <a:bodyPr/>
          <a:lstStyle/>
          <a:p>
            <a:pPr eaLnBrk="1" hangingPunct="1">
              <a:defRPr/>
            </a:pPr>
            <a:r>
              <a:rPr lang="en-US" sz="2400" dirty="0" smtClean="0">
                <a:solidFill>
                  <a:schemeClr val="tx1"/>
                </a:solidFill>
              </a:rPr>
              <a:t>Others</a:t>
            </a:r>
            <a:endParaRPr lang="en-US" sz="24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dirty="0" smtClean="0">
                <a:solidFill>
                  <a:schemeClr val="tx1"/>
                </a:solidFill>
                <a:latin typeface="Museo For Dell" charset="0"/>
              </a:rPr>
              <a:t>Service Enablement</a:t>
            </a:r>
          </a:p>
        </p:txBody>
      </p:sp>
      <p:sp>
        <p:nvSpPr>
          <p:cNvPr id="3" name="Content Placeholder 2"/>
          <p:cNvSpPr>
            <a:spLocks noGrp="1"/>
          </p:cNvSpPr>
          <p:nvPr>
            <p:ph idx="1"/>
          </p:nvPr>
        </p:nvSpPr>
        <p:spPr/>
        <p:txBody>
          <a:bodyPr/>
          <a:lstStyle/>
          <a:p>
            <a:pPr eaLnBrk="1" hangingPunct="1">
              <a:defRPr/>
            </a:pPr>
            <a:r>
              <a:rPr lang="en-US" sz="2400" dirty="0" smtClean="0">
                <a:solidFill>
                  <a:schemeClr val="tx1"/>
                </a:solidFill>
              </a:rPr>
              <a:t>ACOE</a:t>
            </a:r>
          </a:p>
          <a:p>
            <a:pPr eaLnBrk="1" hangingPunct="1">
              <a:defRPr/>
            </a:pPr>
            <a:r>
              <a:rPr lang="en-US" sz="2400" dirty="0" smtClean="0">
                <a:solidFill>
                  <a:schemeClr val="tx1"/>
                </a:solidFill>
              </a:rPr>
              <a:t>IRS</a:t>
            </a:r>
          </a:p>
          <a:p>
            <a:pPr eaLnBrk="1" hangingPunct="1">
              <a:defRPr/>
            </a:pPr>
            <a:r>
              <a:rPr lang="en-US" sz="2400" dirty="0" smtClean="0">
                <a:solidFill>
                  <a:schemeClr val="tx1"/>
                </a:solidFill>
              </a:rPr>
              <a:t>DOT</a:t>
            </a:r>
          </a:p>
          <a:p>
            <a:pPr eaLnBrk="1" hangingPunct="1">
              <a:defRPr/>
            </a:pPr>
            <a:r>
              <a:rPr lang="en-US" sz="2400" dirty="0" smtClean="0">
                <a:solidFill>
                  <a:schemeClr val="tx1"/>
                </a:solidFill>
              </a:rPr>
              <a:t>CBP</a:t>
            </a:r>
          </a:p>
          <a:p>
            <a:pPr eaLnBrk="1" hangingPunct="1">
              <a:defRPr/>
            </a:pPr>
            <a:r>
              <a:rPr lang="en-US" sz="2400" dirty="0" smtClean="0">
                <a:solidFill>
                  <a:schemeClr val="tx1"/>
                </a:solidFill>
              </a:rPr>
              <a:t>TSA</a:t>
            </a:r>
          </a:p>
          <a:p>
            <a:pPr eaLnBrk="1" hangingPunct="1">
              <a:defRPr/>
            </a:pPr>
            <a:r>
              <a:rPr lang="en-US" sz="2400" dirty="0" smtClean="0">
                <a:solidFill>
                  <a:schemeClr val="tx1"/>
                </a:solidFill>
              </a:rPr>
              <a:t>NOAA</a:t>
            </a:r>
          </a:p>
          <a:p>
            <a:pPr eaLnBrk="1" hangingPunct="1">
              <a:buNone/>
              <a:defRPr/>
            </a:pPr>
            <a:endParaRPr lang="en-US" sz="2400" dirty="0" smtClean="0">
              <a:solidFill>
                <a:schemeClr val="tx1"/>
              </a:solidFill>
            </a:endParaRPr>
          </a:p>
          <a:p>
            <a:pPr eaLnBrk="1" hangingPunct="1">
              <a:buNone/>
              <a:defRPr/>
            </a:pPr>
            <a:r>
              <a:rPr lang="en-US" sz="2400" dirty="0" smtClean="0">
                <a:solidFill>
                  <a:schemeClr val="tx1"/>
                </a:solidFill>
              </a:rPr>
              <a:t>Technical Actions Typically Lead Policy Actions</a:t>
            </a:r>
          </a:p>
        </p:txBody>
      </p:sp>
      <p:sp>
        <p:nvSpPr>
          <p:cNvPr id="5" name="Text Placeholder 4"/>
          <p:cNvSpPr>
            <a:spLocks noGrp="1"/>
          </p:cNvSpPr>
          <p:nvPr>
            <p:ph type="body" sz="quarter" idx="10"/>
          </p:nvPr>
        </p:nvSpPr>
        <p:spPr>
          <a:noFill/>
        </p:spPr>
        <p:txBody>
          <a:bodyPr/>
          <a:lstStyle/>
          <a:p>
            <a:r>
              <a:rPr lang="en-US" sz="2000" dirty="0" smtClean="0">
                <a:solidFill>
                  <a:schemeClr val="tx1"/>
                </a:solidFill>
              </a:rPr>
              <a:t>Other Government Agencies</a:t>
            </a:r>
            <a:endParaRPr lang="en-US" sz="20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30213" y="1600200"/>
            <a:ext cx="2111375" cy="4572000"/>
          </a:xfrm>
          <a:solidFill>
            <a:schemeClr val="bg2"/>
          </a:solidFill>
        </p:spPr>
        <p:txBody>
          <a:bodyPr/>
          <a:lstStyle/>
          <a:p>
            <a:pPr eaLnBrk="1" hangingPunct="1">
              <a:defRPr/>
            </a:pPr>
            <a:r>
              <a:rPr lang="en-US" dirty="0" smtClean="0"/>
              <a:t>Long Range Information Tracking (LRIT) </a:t>
            </a:r>
          </a:p>
          <a:p>
            <a:pPr eaLnBrk="1" hangingPunct="1">
              <a:defRPr/>
            </a:pPr>
            <a:r>
              <a:rPr lang="en-US" dirty="0" smtClean="0"/>
              <a:t>International effort to track underway vessels.</a:t>
            </a:r>
          </a:p>
          <a:p>
            <a:pPr eaLnBrk="1" hangingPunct="1">
              <a:defRPr/>
            </a:pPr>
            <a:r>
              <a:rPr lang="en-US" dirty="0" smtClean="0"/>
              <a:t>LRIT built as services using ESB.</a:t>
            </a:r>
          </a:p>
          <a:p>
            <a:pPr eaLnBrk="1" hangingPunct="1">
              <a:defRPr/>
            </a:pPr>
            <a:r>
              <a:rPr lang="en-US" dirty="0" smtClean="0"/>
              <a:t>Many thousands of positions per day.</a:t>
            </a:r>
          </a:p>
          <a:p>
            <a:pPr eaLnBrk="1" hangingPunct="1">
              <a:defRPr/>
            </a:pPr>
            <a:r>
              <a:rPr lang="en-US" dirty="0" smtClean="0"/>
              <a:t>Fully tracking and logging.</a:t>
            </a:r>
          </a:p>
        </p:txBody>
      </p:sp>
      <p:sp>
        <p:nvSpPr>
          <p:cNvPr id="57347" name="Title 1"/>
          <p:cNvSpPr>
            <a:spLocks noGrp="1"/>
          </p:cNvSpPr>
          <p:nvPr>
            <p:ph type="title"/>
          </p:nvPr>
        </p:nvSpPr>
        <p:spPr>
          <a:xfrm>
            <a:off x="1219200" y="36513"/>
            <a:ext cx="7448550" cy="960437"/>
          </a:xfrm>
        </p:spPr>
        <p:txBody>
          <a:bodyPr/>
          <a:lstStyle/>
          <a:p>
            <a:pPr eaLnBrk="1" hangingPunct="1"/>
            <a:r>
              <a:rPr lang="en-US" dirty="0" smtClean="0">
                <a:latin typeface="Museo For Dell" charset="0"/>
              </a:rPr>
              <a:t>MDA Services: Vessel Locations</a:t>
            </a:r>
          </a:p>
        </p:txBody>
      </p:sp>
      <p:pic>
        <p:nvPicPr>
          <p:cNvPr id="57348" name="Picture 3" descr="lrit_eads"/>
          <p:cNvPicPr>
            <a:picLocks noGrp="1" noChangeAspect="1" noChangeArrowheads="1"/>
          </p:cNvPicPr>
          <p:nvPr>
            <p:ph idx="1"/>
          </p:nvPr>
        </p:nvPicPr>
        <p:blipFill>
          <a:blip r:embed="rId3" cstate="print"/>
          <a:srcRect/>
          <a:stretch>
            <a:fillRect/>
          </a:stretch>
        </p:blipFill>
        <p:spPr>
          <a:xfrm>
            <a:off x="2651125" y="1438275"/>
            <a:ext cx="6016625" cy="4724400"/>
          </a:xfrm>
          <a:noFill/>
        </p:spPr>
      </p:pic>
      <p:sp>
        <p:nvSpPr>
          <p:cNvPr id="57349" name="Text Placeholder 5"/>
          <p:cNvSpPr>
            <a:spLocks noGrp="1"/>
          </p:cNvSpPr>
          <p:nvPr>
            <p:ph type="body" sz="quarter" idx="12"/>
          </p:nvPr>
        </p:nvSpPr>
        <p:spPr>
          <a:xfrm>
            <a:off x="430213" y="1066800"/>
            <a:ext cx="2111375" cy="941388"/>
          </a:xfrm>
          <a:solidFill>
            <a:srgbClr val="FF0000"/>
          </a:solidFill>
        </p:spPr>
        <p:txBody>
          <a:bodyPr/>
          <a:lstStyle/>
          <a:p>
            <a:pPr eaLnBrk="1" hangingPunct="1"/>
            <a:r>
              <a:rPr lang="en-US" dirty="0" smtClean="0">
                <a:latin typeface="Museo Sans For Dell" charset="0"/>
              </a:rPr>
              <a:t>IMO &amp; USCG</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a:xfrm>
            <a:off x="1219200" y="38100"/>
            <a:ext cx="7445375" cy="960438"/>
          </a:xfrm>
        </p:spPr>
        <p:txBody>
          <a:bodyPr/>
          <a:lstStyle/>
          <a:p>
            <a:pPr eaLnBrk="1" hangingPunct="1"/>
            <a:r>
              <a:rPr lang="en-US" dirty="0" smtClean="0">
                <a:latin typeface="Museo For Dell" charset="0"/>
                <a:ea typeface="Museo For Dell" charset="0"/>
                <a:cs typeface="Museo For Dell" charset="0"/>
              </a:rPr>
              <a:t>MDA Services: Vessel Locations</a:t>
            </a:r>
          </a:p>
        </p:txBody>
      </p:sp>
      <p:pic>
        <p:nvPicPr>
          <p:cNvPr id="60419" name="Picture 3" descr="persian_gulf"/>
          <p:cNvPicPr>
            <a:picLocks noGrp="1" noChangeAspect="1" noChangeArrowheads="1"/>
          </p:cNvPicPr>
          <p:nvPr>
            <p:ph sz="half" idx="1"/>
          </p:nvPr>
        </p:nvPicPr>
        <p:blipFill>
          <a:blip r:embed="rId3" cstate="print"/>
          <a:srcRect/>
          <a:stretch>
            <a:fillRect/>
          </a:stretch>
        </p:blipFill>
        <p:spPr>
          <a:xfrm>
            <a:off x="1163638" y="1311275"/>
            <a:ext cx="6753225" cy="4727575"/>
          </a:xfrm>
          <a:noFill/>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
          <p:cNvSpPr>
            <a:spLocks noGrp="1"/>
          </p:cNvSpPr>
          <p:nvPr>
            <p:ph type="title"/>
          </p:nvPr>
        </p:nvSpPr>
        <p:spPr>
          <a:xfrm>
            <a:off x="1143000" y="38100"/>
            <a:ext cx="7521575" cy="960438"/>
          </a:xfrm>
        </p:spPr>
        <p:txBody>
          <a:bodyPr/>
          <a:lstStyle/>
          <a:p>
            <a:pPr eaLnBrk="1" hangingPunct="1"/>
            <a:r>
              <a:rPr lang="en-US" dirty="0" smtClean="0">
                <a:latin typeface="Museo For Dell" charset="0"/>
                <a:ea typeface="Museo For Dell" charset="0"/>
                <a:cs typeface="Museo For Dell" charset="0"/>
              </a:rPr>
              <a:t>MDA Services: Deepwater Horizon Oil Slick</a:t>
            </a:r>
          </a:p>
        </p:txBody>
      </p:sp>
      <p:pic>
        <p:nvPicPr>
          <p:cNvPr id="61443" name="Content Placeholder 6" descr="sldmb_tracks"/>
          <p:cNvPicPr>
            <a:picLocks noGrp="1" noChangeAspect="1" noChangeArrowheads="1"/>
          </p:cNvPicPr>
          <p:nvPr>
            <p:ph sz="half" idx="1"/>
          </p:nvPr>
        </p:nvPicPr>
        <p:blipFill>
          <a:blip r:embed="rId3" cstate="print"/>
          <a:srcRect b="11687"/>
          <a:stretch>
            <a:fillRect/>
          </a:stretch>
        </p:blipFill>
        <p:spPr>
          <a:xfrm>
            <a:off x="685800" y="1295400"/>
            <a:ext cx="7491413" cy="4632325"/>
          </a:xfrm>
          <a:noFill/>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91200"/>
            <a:ext cx="9144000" cy="1066800"/>
          </a:xfrm>
          <a:prstGeom prst="rect">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0" y="2286000"/>
            <a:ext cx="9144000" cy="3505200"/>
          </a:xfrm>
          <a:prstGeom prst="rect">
            <a:avLst/>
          </a:prstGeom>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p:nvSpPr>
        <p:spPr>
          <a:xfrm>
            <a:off x="381000" y="5813425"/>
            <a:ext cx="1447800" cy="510778"/>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smtClean="0">
                <a:solidFill>
                  <a:schemeClr val="bg1"/>
                </a:solidFill>
              </a:rPr>
              <a:t>PSOA Encrypt Service</a:t>
            </a:r>
            <a:endParaRPr lang="en-US" sz="1200" dirty="0">
              <a:solidFill>
                <a:schemeClr val="bg1"/>
              </a:solidFill>
            </a:endParaRPr>
          </a:p>
        </p:txBody>
      </p:sp>
      <p:sp>
        <p:nvSpPr>
          <p:cNvPr id="6" name="TextBox 5"/>
          <p:cNvSpPr txBox="1"/>
          <p:nvPr/>
        </p:nvSpPr>
        <p:spPr>
          <a:xfrm>
            <a:off x="3164946" y="6346825"/>
            <a:ext cx="1178454" cy="511175"/>
          </a:xfrm>
          <a:prstGeom prst="roundRect">
            <a:avLst/>
          </a:prstGeom>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a:solidFill>
                  <a:schemeClr val="bg1"/>
                </a:solidFill>
              </a:rPr>
              <a:t>Service</a:t>
            </a:r>
          </a:p>
          <a:p>
            <a:pPr fontAlgn="auto">
              <a:spcBef>
                <a:spcPts val="0"/>
              </a:spcBef>
              <a:spcAft>
                <a:spcPts val="0"/>
              </a:spcAft>
              <a:defRPr/>
            </a:pPr>
            <a:r>
              <a:rPr lang="en-US" sz="1200" dirty="0">
                <a:solidFill>
                  <a:schemeClr val="bg1"/>
                </a:solidFill>
              </a:rPr>
              <a:t>Discovery</a:t>
            </a:r>
          </a:p>
        </p:txBody>
      </p:sp>
      <p:sp>
        <p:nvSpPr>
          <p:cNvPr id="7" name="TextBox 6"/>
          <p:cNvSpPr txBox="1"/>
          <p:nvPr/>
        </p:nvSpPr>
        <p:spPr>
          <a:xfrm>
            <a:off x="3657229" y="5813425"/>
            <a:ext cx="1178454" cy="511175"/>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a:solidFill>
                  <a:schemeClr val="bg1"/>
                </a:solidFill>
              </a:rPr>
              <a:t>Messaging</a:t>
            </a:r>
          </a:p>
          <a:p>
            <a:pPr fontAlgn="auto">
              <a:spcBef>
                <a:spcPts val="0"/>
              </a:spcBef>
              <a:spcAft>
                <a:spcPts val="0"/>
              </a:spcAft>
              <a:defRPr/>
            </a:pPr>
            <a:endParaRPr lang="en-US" sz="1200" dirty="0">
              <a:solidFill>
                <a:schemeClr val="bg1"/>
              </a:solidFill>
            </a:endParaRPr>
          </a:p>
        </p:txBody>
      </p:sp>
      <p:sp>
        <p:nvSpPr>
          <p:cNvPr id="8" name="TextBox 7"/>
          <p:cNvSpPr txBox="1"/>
          <p:nvPr/>
        </p:nvSpPr>
        <p:spPr>
          <a:xfrm>
            <a:off x="5486400" y="6346825"/>
            <a:ext cx="1143000" cy="511175"/>
          </a:xfrm>
          <a:prstGeom prst="roundRect">
            <a:avLst/>
          </a:prstGeom>
          <a:solidFill>
            <a:srgbClr val="C00000"/>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solidFill>
                  <a:schemeClr val="bg1"/>
                </a:solidFill>
              </a:rPr>
              <a:t>Enterprise </a:t>
            </a:r>
          </a:p>
          <a:p>
            <a:pPr fontAlgn="auto">
              <a:spcBef>
                <a:spcPts val="0"/>
              </a:spcBef>
              <a:spcAft>
                <a:spcPts val="0"/>
              </a:spcAft>
              <a:defRPr/>
            </a:pPr>
            <a:r>
              <a:rPr lang="en-US" sz="1200" dirty="0">
                <a:solidFill>
                  <a:schemeClr val="bg1"/>
                </a:solidFill>
              </a:rPr>
              <a:t>Data Catalog</a:t>
            </a:r>
          </a:p>
        </p:txBody>
      </p:sp>
      <p:sp>
        <p:nvSpPr>
          <p:cNvPr id="9" name="TextBox 8"/>
          <p:cNvSpPr txBox="1"/>
          <p:nvPr/>
        </p:nvSpPr>
        <p:spPr>
          <a:xfrm>
            <a:off x="5093334" y="5813425"/>
            <a:ext cx="1193800" cy="511175"/>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solidFill>
                  <a:schemeClr val="bg1"/>
                </a:solidFill>
              </a:rPr>
              <a:t>Mediation</a:t>
            </a:r>
          </a:p>
          <a:p>
            <a:pPr fontAlgn="auto">
              <a:spcBef>
                <a:spcPts val="0"/>
              </a:spcBef>
              <a:spcAft>
                <a:spcPts val="0"/>
              </a:spcAft>
              <a:defRPr/>
            </a:pPr>
            <a:endParaRPr lang="en-US" sz="1200" dirty="0">
              <a:solidFill>
                <a:schemeClr val="bg1"/>
              </a:solidFill>
            </a:endParaRPr>
          </a:p>
        </p:txBody>
      </p:sp>
      <p:sp>
        <p:nvSpPr>
          <p:cNvPr id="14" name="TextBox 13"/>
          <p:cNvSpPr txBox="1"/>
          <p:nvPr/>
        </p:nvSpPr>
        <p:spPr>
          <a:xfrm>
            <a:off x="1742440" y="5033963"/>
            <a:ext cx="1219200" cy="715089"/>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solidFill>
                  <a:schemeClr val="bg1"/>
                </a:solidFill>
              </a:rPr>
              <a:t>ALMIS resources </a:t>
            </a:r>
            <a:r>
              <a:rPr lang="en-US" sz="1200" dirty="0" smtClean="0">
                <a:solidFill>
                  <a:schemeClr val="bg1"/>
                </a:solidFill>
              </a:rPr>
              <a:t>population</a:t>
            </a:r>
            <a:endParaRPr lang="en-US" sz="1200" dirty="0">
              <a:solidFill>
                <a:schemeClr val="bg1"/>
              </a:solidFill>
            </a:endParaRPr>
          </a:p>
        </p:txBody>
      </p:sp>
      <p:sp>
        <p:nvSpPr>
          <p:cNvPr id="15" name="TextBox 14"/>
          <p:cNvSpPr txBox="1"/>
          <p:nvPr/>
        </p:nvSpPr>
        <p:spPr>
          <a:xfrm>
            <a:off x="8001000" y="4147346"/>
            <a:ext cx="1143000" cy="715962"/>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solidFill>
                  <a:schemeClr val="bg1"/>
                </a:solidFill>
              </a:rPr>
              <a:t>ALMIS resource deltas</a:t>
            </a:r>
          </a:p>
        </p:txBody>
      </p:sp>
      <p:sp>
        <p:nvSpPr>
          <p:cNvPr id="16" name="TextBox 15"/>
          <p:cNvSpPr txBox="1"/>
          <p:nvPr/>
        </p:nvSpPr>
        <p:spPr>
          <a:xfrm>
            <a:off x="6094411" y="2308225"/>
            <a:ext cx="1219200" cy="511175"/>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da-DK" sz="1200" dirty="0">
                <a:solidFill>
                  <a:schemeClr val="bg1"/>
                </a:solidFill>
              </a:rPr>
              <a:t>EADS Vessel By </a:t>
            </a:r>
            <a:r>
              <a:rPr lang="da-DK" sz="1200" dirty="0" smtClean="0">
                <a:solidFill>
                  <a:schemeClr val="bg1"/>
                </a:solidFill>
              </a:rPr>
              <a:t>Vsl </a:t>
            </a:r>
            <a:r>
              <a:rPr lang="da-DK" sz="1200" dirty="0">
                <a:solidFill>
                  <a:schemeClr val="bg1"/>
                </a:solidFill>
              </a:rPr>
              <a:t>Type</a:t>
            </a:r>
            <a:endParaRPr lang="en-US" sz="1200" dirty="0">
              <a:solidFill>
                <a:schemeClr val="bg1"/>
              </a:solidFill>
            </a:endParaRPr>
          </a:p>
        </p:txBody>
      </p:sp>
      <p:sp>
        <p:nvSpPr>
          <p:cNvPr id="17" name="TextBox 16"/>
          <p:cNvSpPr txBox="1"/>
          <p:nvPr/>
        </p:nvSpPr>
        <p:spPr>
          <a:xfrm>
            <a:off x="2321560" y="4191000"/>
            <a:ext cx="1143000" cy="715962"/>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solidFill>
                  <a:schemeClr val="bg1"/>
                </a:solidFill>
              </a:rPr>
              <a:t>EADS Vessel by discrepancy</a:t>
            </a:r>
          </a:p>
        </p:txBody>
      </p:sp>
      <p:sp>
        <p:nvSpPr>
          <p:cNvPr id="18" name="TextBox 17"/>
          <p:cNvSpPr txBox="1"/>
          <p:nvPr/>
        </p:nvSpPr>
        <p:spPr>
          <a:xfrm>
            <a:off x="4441824" y="2308225"/>
            <a:ext cx="1193800" cy="511175"/>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solidFill>
                  <a:schemeClr val="bg1"/>
                </a:solidFill>
              </a:rPr>
              <a:t>EADS Vessel By Flag State</a:t>
            </a:r>
          </a:p>
        </p:txBody>
      </p:sp>
      <p:sp>
        <p:nvSpPr>
          <p:cNvPr id="19" name="TextBox 18"/>
          <p:cNvSpPr txBox="1"/>
          <p:nvPr/>
        </p:nvSpPr>
        <p:spPr>
          <a:xfrm>
            <a:off x="381000" y="5033963"/>
            <a:ext cx="990600" cy="714375"/>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solidFill>
                  <a:schemeClr val="bg1"/>
                </a:solidFill>
              </a:rPr>
              <a:t>EADS Vessel Bearings</a:t>
            </a:r>
          </a:p>
        </p:txBody>
      </p:sp>
      <p:sp>
        <p:nvSpPr>
          <p:cNvPr id="20" name="TextBox 19"/>
          <p:cNvSpPr txBox="1"/>
          <p:nvPr/>
        </p:nvSpPr>
        <p:spPr>
          <a:xfrm>
            <a:off x="3332480" y="5033963"/>
            <a:ext cx="1143000" cy="714375"/>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solidFill>
                  <a:schemeClr val="bg1"/>
                </a:solidFill>
              </a:rPr>
              <a:t>EADS Real Time Vessel Positions</a:t>
            </a:r>
          </a:p>
        </p:txBody>
      </p:sp>
      <p:sp>
        <p:nvSpPr>
          <p:cNvPr id="21" name="TextBox 20"/>
          <p:cNvSpPr txBox="1"/>
          <p:nvPr/>
        </p:nvSpPr>
        <p:spPr>
          <a:xfrm>
            <a:off x="3855720" y="4147346"/>
            <a:ext cx="1041400" cy="715962"/>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da-DK" sz="1200" dirty="0">
                <a:solidFill>
                  <a:schemeClr val="bg1"/>
                </a:solidFill>
              </a:rPr>
              <a:t>AIS Receivers Service</a:t>
            </a:r>
            <a:endParaRPr lang="en-US" sz="1200" dirty="0">
              <a:solidFill>
                <a:schemeClr val="bg1"/>
              </a:solidFill>
            </a:endParaRPr>
          </a:p>
        </p:txBody>
      </p:sp>
      <p:sp>
        <p:nvSpPr>
          <p:cNvPr id="22" name="TextBox 21"/>
          <p:cNvSpPr txBox="1"/>
          <p:nvPr/>
        </p:nvSpPr>
        <p:spPr>
          <a:xfrm>
            <a:off x="5288280" y="4147346"/>
            <a:ext cx="939800" cy="715962"/>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solidFill>
                  <a:schemeClr val="bg1"/>
                </a:solidFill>
              </a:rPr>
              <a:t>AIS Receiver Coverage</a:t>
            </a:r>
          </a:p>
        </p:txBody>
      </p:sp>
      <p:sp>
        <p:nvSpPr>
          <p:cNvPr id="23" name="TextBox 22"/>
          <p:cNvSpPr txBox="1"/>
          <p:nvPr/>
        </p:nvSpPr>
        <p:spPr>
          <a:xfrm>
            <a:off x="6619240" y="4147346"/>
            <a:ext cx="990600" cy="715962"/>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solidFill>
                  <a:schemeClr val="bg1"/>
                </a:solidFill>
              </a:rPr>
              <a:t>EADS Vessels to Haiti</a:t>
            </a:r>
          </a:p>
        </p:txBody>
      </p:sp>
      <p:sp>
        <p:nvSpPr>
          <p:cNvPr id="24" name="TextBox 23"/>
          <p:cNvSpPr txBox="1"/>
          <p:nvPr/>
        </p:nvSpPr>
        <p:spPr>
          <a:xfrm>
            <a:off x="2054860" y="2990454"/>
            <a:ext cx="1219200" cy="510778"/>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a:solidFill>
                  <a:schemeClr val="bg1"/>
                </a:solidFill>
              </a:rPr>
              <a:t>AIS Current Positions</a:t>
            </a:r>
          </a:p>
        </p:txBody>
      </p:sp>
      <p:sp>
        <p:nvSpPr>
          <p:cNvPr id="25" name="TextBox 24"/>
          <p:cNvSpPr txBox="1"/>
          <p:nvPr/>
        </p:nvSpPr>
        <p:spPr>
          <a:xfrm>
            <a:off x="2057400" y="1752600"/>
            <a:ext cx="1524000" cy="510778"/>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a:solidFill>
                  <a:schemeClr val="bg1"/>
                </a:solidFill>
              </a:rPr>
              <a:t>EGIS Right Whale </a:t>
            </a:r>
            <a:r>
              <a:rPr lang="en-US" sz="1200" dirty="0" err="1">
                <a:solidFill>
                  <a:schemeClr val="bg1"/>
                </a:solidFill>
              </a:rPr>
              <a:t>GeoRSS</a:t>
            </a:r>
            <a:endParaRPr lang="en-US" sz="1200" dirty="0">
              <a:solidFill>
                <a:schemeClr val="bg1"/>
              </a:solidFill>
            </a:endParaRPr>
          </a:p>
        </p:txBody>
      </p:sp>
      <p:sp>
        <p:nvSpPr>
          <p:cNvPr id="26" name="TextBox 25"/>
          <p:cNvSpPr txBox="1"/>
          <p:nvPr/>
        </p:nvSpPr>
        <p:spPr>
          <a:xfrm>
            <a:off x="381000" y="4147346"/>
            <a:ext cx="1549400" cy="715962"/>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solidFill>
                  <a:schemeClr val="bg1"/>
                </a:solidFill>
              </a:rPr>
              <a:t>FINCEN Accounting Line Validation Service</a:t>
            </a:r>
          </a:p>
        </p:txBody>
      </p:sp>
      <p:sp>
        <p:nvSpPr>
          <p:cNvPr id="27" name="TextBox 26"/>
          <p:cNvSpPr txBox="1"/>
          <p:nvPr/>
        </p:nvSpPr>
        <p:spPr>
          <a:xfrm>
            <a:off x="3581400" y="1524000"/>
            <a:ext cx="1600200" cy="510778"/>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a:solidFill>
                  <a:schemeClr val="bg1"/>
                </a:solidFill>
              </a:rPr>
              <a:t>Homeport class results information</a:t>
            </a:r>
          </a:p>
        </p:txBody>
      </p:sp>
      <p:sp>
        <p:nvSpPr>
          <p:cNvPr id="28" name="TextBox 27"/>
          <p:cNvSpPr txBox="1"/>
          <p:nvPr/>
        </p:nvSpPr>
        <p:spPr>
          <a:xfrm>
            <a:off x="4846320" y="5033963"/>
            <a:ext cx="1193800" cy="714375"/>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err="1">
                <a:solidFill>
                  <a:schemeClr val="bg1"/>
                </a:solidFill>
              </a:rPr>
              <a:t>HomePort</a:t>
            </a:r>
            <a:r>
              <a:rPr lang="en-US" sz="1200" dirty="0">
                <a:solidFill>
                  <a:schemeClr val="bg1"/>
                </a:solidFill>
              </a:rPr>
              <a:t> LDAP Lookup Service</a:t>
            </a:r>
          </a:p>
        </p:txBody>
      </p:sp>
      <p:sp>
        <p:nvSpPr>
          <p:cNvPr id="29" name="TextBox 28"/>
          <p:cNvSpPr txBox="1"/>
          <p:nvPr/>
        </p:nvSpPr>
        <p:spPr>
          <a:xfrm>
            <a:off x="8153400" y="5033963"/>
            <a:ext cx="990600" cy="714375"/>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solidFill>
                  <a:schemeClr val="bg1"/>
                </a:solidFill>
              </a:rPr>
              <a:t>MAGNET NOA service</a:t>
            </a:r>
          </a:p>
        </p:txBody>
      </p:sp>
      <p:sp>
        <p:nvSpPr>
          <p:cNvPr id="30" name="TextBox 29"/>
          <p:cNvSpPr txBox="1"/>
          <p:nvPr/>
        </p:nvSpPr>
        <p:spPr>
          <a:xfrm>
            <a:off x="6410960" y="5033963"/>
            <a:ext cx="1371600" cy="714375"/>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fr-FR" sz="1200" dirty="0">
                <a:solidFill>
                  <a:schemeClr val="bg1"/>
                </a:solidFill>
              </a:rPr>
              <a:t>LRIT NDC </a:t>
            </a:r>
            <a:r>
              <a:rPr lang="fr-FR" sz="1200" dirty="0" err="1">
                <a:solidFill>
                  <a:schemeClr val="bg1"/>
                </a:solidFill>
              </a:rPr>
              <a:t>Vessel</a:t>
            </a:r>
            <a:r>
              <a:rPr lang="fr-FR" sz="1200" dirty="0">
                <a:solidFill>
                  <a:schemeClr val="bg1"/>
                </a:solidFill>
              </a:rPr>
              <a:t> Position Publication</a:t>
            </a:r>
            <a:endParaRPr lang="en-US" sz="1200" dirty="0">
              <a:solidFill>
                <a:schemeClr val="bg1"/>
              </a:solidFill>
            </a:endParaRPr>
          </a:p>
        </p:txBody>
      </p:sp>
      <p:sp>
        <p:nvSpPr>
          <p:cNvPr id="31" name="TextBox 30"/>
          <p:cNvSpPr txBox="1"/>
          <p:nvPr/>
        </p:nvSpPr>
        <p:spPr>
          <a:xfrm>
            <a:off x="3611880" y="1219200"/>
            <a:ext cx="960120" cy="304800"/>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da-DK" sz="1200" dirty="0">
                <a:solidFill>
                  <a:schemeClr val="bg1"/>
                </a:solidFill>
              </a:rPr>
              <a:t>LRIT IDE</a:t>
            </a:r>
            <a:endParaRPr lang="en-US" sz="1200" dirty="0">
              <a:solidFill>
                <a:schemeClr val="bg1"/>
              </a:solidFill>
            </a:endParaRPr>
          </a:p>
        </p:txBody>
      </p:sp>
      <p:sp>
        <p:nvSpPr>
          <p:cNvPr id="32" name="TextBox 31"/>
          <p:cNvSpPr txBox="1"/>
          <p:nvPr/>
        </p:nvSpPr>
        <p:spPr>
          <a:xfrm>
            <a:off x="3611880" y="914400"/>
            <a:ext cx="960120" cy="304800"/>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a:solidFill>
                  <a:schemeClr val="bg1"/>
                </a:solidFill>
              </a:rPr>
              <a:t>LRIT NDC</a:t>
            </a:r>
          </a:p>
        </p:txBody>
      </p:sp>
      <p:sp>
        <p:nvSpPr>
          <p:cNvPr id="33" name="TextBox 32"/>
          <p:cNvSpPr txBox="1"/>
          <p:nvPr/>
        </p:nvSpPr>
        <p:spPr>
          <a:xfrm>
            <a:off x="7950200" y="3670301"/>
            <a:ext cx="1193800" cy="306388"/>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t>LRIT BHD </a:t>
            </a:r>
            <a:endParaRPr lang="en-US" sz="1200" dirty="0">
              <a:solidFill>
                <a:schemeClr val="bg1"/>
              </a:solidFill>
            </a:endParaRPr>
          </a:p>
        </p:txBody>
      </p:sp>
      <p:sp>
        <p:nvSpPr>
          <p:cNvPr id="34" name="TextBox 33"/>
          <p:cNvSpPr txBox="1"/>
          <p:nvPr/>
        </p:nvSpPr>
        <p:spPr>
          <a:xfrm>
            <a:off x="381000" y="1828800"/>
            <a:ext cx="1676400" cy="306467"/>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a:t>MMLD Interface</a:t>
            </a:r>
            <a:endParaRPr lang="en-US" sz="1200" dirty="0">
              <a:solidFill>
                <a:schemeClr val="bg1"/>
              </a:solidFill>
            </a:endParaRPr>
          </a:p>
        </p:txBody>
      </p:sp>
      <p:sp>
        <p:nvSpPr>
          <p:cNvPr id="35" name="TextBox 34"/>
          <p:cNvSpPr txBox="1"/>
          <p:nvPr/>
        </p:nvSpPr>
        <p:spPr>
          <a:xfrm>
            <a:off x="2743764" y="3670222"/>
            <a:ext cx="2152228" cy="306467"/>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a:t>MISLE Security Plan Service</a:t>
            </a:r>
            <a:endParaRPr lang="en-US" sz="1200" dirty="0">
              <a:solidFill>
                <a:schemeClr val="bg1"/>
              </a:solidFill>
            </a:endParaRPr>
          </a:p>
        </p:txBody>
      </p:sp>
      <p:sp>
        <p:nvSpPr>
          <p:cNvPr id="36" name="TextBox 35"/>
          <p:cNvSpPr txBox="1"/>
          <p:nvPr/>
        </p:nvSpPr>
        <p:spPr>
          <a:xfrm>
            <a:off x="5935980" y="2990057"/>
            <a:ext cx="1280160" cy="511175"/>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a:t>SANS port locale service</a:t>
            </a:r>
            <a:endParaRPr lang="en-US" sz="1200" dirty="0">
              <a:solidFill>
                <a:schemeClr val="bg1"/>
              </a:solidFill>
            </a:endParaRPr>
          </a:p>
        </p:txBody>
      </p:sp>
      <p:sp>
        <p:nvSpPr>
          <p:cNvPr id="37" name="TextBox 36"/>
          <p:cNvSpPr txBox="1"/>
          <p:nvPr/>
        </p:nvSpPr>
        <p:spPr>
          <a:xfrm>
            <a:off x="7747000" y="2990057"/>
            <a:ext cx="1397000" cy="511175"/>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t>Ports by District Service</a:t>
            </a:r>
            <a:endParaRPr lang="en-US" sz="1200" dirty="0">
              <a:solidFill>
                <a:schemeClr val="bg1"/>
              </a:solidFill>
            </a:endParaRPr>
          </a:p>
        </p:txBody>
      </p:sp>
      <p:sp>
        <p:nvSpPr>
          <p:cNvPr id="38" name="TextBox 37"/>
          <p:cNvSpPr txBox="1"/>
          <p:nvPr/>
        </p:nvSpPr>
        <p:spPr>
          <a:xfrm>
            <a:off x="5622996" y="3670301"/>
            <a:ext cx="1600200" cy="306388"/>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t>CG Sectors Service</a:t>
            </a:r>
            <a:endParaRPr lang="en-US" sz="1200" dirty="0">
              <a:solidFill>
                <a:schemeClr val="bg1"/>
              </a:solidFill>
            </a:endParaRPr>
          </a:p>
        </p:txBody>
      </p:sp>
      <p:sp>
        <p:nvSpPr>
          <p:cNvPr id="39" name="TextBox 38"/>
          <p:cNvSpPr txBox="1"/>
          <p:nvPr/>
        </p:nvSpPr>
        <p:spPr>
          <a:xfrm>
            <a:off x="381000" y="2990057"/>
            <a:ext cx="1143000" cy="511175"/>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t>MISLE Vessel Search</a:t>
            </a:r>
            <a:endParaRPr lang="en-US" sz="1200" dirty="0">
              <a:solidFill>
                <a:schemeClr val="bg1"/>
              </a:solidFill>
            </a:endParaRPr>
          </a:p>
        </p:txBody>
      </p:sp>
      <p:sp>
        <p:nvSpPr>
          <p:cNvPr id="40" name="TextBox 39"/>
          <p:cNvSpPr txBox="1"/>
          <p:nvPr/>
        </p:nvSpPr>
        <p:spPr>
          <a:xfrm>
            <a:off x="381000" y="2308225"/>
            <a:ext cx="1549400" cy="511175"/>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t>MISLE Arrival Score search</a:t>
            </a:r>
            <a:endParaRPr lang="en-US" sz="1200" dirty="0">
              <a:solidFill>
                <a:schemeClr val="bg1"/>
              </a:solidFill>
            </a:endParaRPr>
          </a:p>
        </p:txBody>
      </p:sp>
      <p:sp>
        <p:nvSpPr>
          <p:cNvPr id="45" name="TextBox 44"/>
          <p:cNvSpPr txBox="1"/>
          <p:nvPr/>
        </p:nvSpPr>
        <p:spPr>
          <a:xfrm>
            <a:off x="7772400" y="2308225"/>
            <a:ext cx="1371600" cy="511175"/>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a:t>SLDMB Argos Data Processor</a:t>
            </a:r>
            <a:endParaRPr lang="en-US" sz="1200" dirty="0">
              <a:solidFill>
                <a:schemeClr val="bg1"/>
              </a:solidFill>
            </a:endParaRPr>
          </a:p>
        </p:txBody>
      </p:sp>
      <p:sp>
        <p:nvSpPr>
          <p:cNvPr id="46" name="TextBox 45"/>
          <p:cNvSpPr txBox="1"/>
          <p:nvPr/>
        </p:nvSpPr>
        <p:spPr>
          <a:xfrm>
            <a:off x="6544785" y="5813425"/>
            <a:ext cx="1274762" cy="511175"/>
          </a:xfrm>
          <a:prstGeom prst="round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a:t>XML Gateway Interface</a:t>
            </a:r>
            <a:endParaRPr lang="en-US" sz="1200" dirty="0">
              <a:solidFill>
                <a:schemeClr val="bg1"/>
              </a:solidFill>
            </a:endParaRPr>
          </a:p>
        </p:txBody>
      </p:sp>
      <p:sp>
        <p:nvSpPr>
          <p:cNvPr id="47" name="TextBox 46"/>
          <p:cNvSpPr txBox="1"/>
          <p:nvPr/>
        </p:nvSpPr>
        <p:spPr>
          <a:xfrm>
            <a:off x="8077200" y="5813425"/>
            <a:ext cx="1066800" cy="511175"/>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smtClean="0"/>
              <a:t> </a:t>
            </a:r>
            <a:r>
              <a:rPr lang="en-US" sz="1200" dirty="0"/>
              <a:t>SPEAR Router</a:t>
            </a:r>
            <a:endParaRPr lang="en-US" sz="1200" dirty="0">
              <a:solidFill>
                <a:schemeClr val="bg1"/>
              </a:solidFill>
            </a:endParaRPr>
          </a:p>
        </p:txBody>
      </p:sp>
      <p:sp>
        <p:nvSpPr>
          <p:cNvPr id="41" name="TextBox 40"/>
          <p:cNvSpPr txBox="1"/>
          <p:nvPr/>
        </p:nvSpPr>
        <p:spPr>
          <a:xfrm>
            <a:off x="2057400" y="1219200"/>
            <a:ext cx="1549400" cy="511175"/>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t>Deepwater Horizon Oil spill RSS</a:t>
            </a:r>
            <a:endParaRPr lang="en-US" sz="1200" dirty="0">
              <a:solidFill>
                <a:schemeClr val="bg1"/>
              </a:solidFill>
            </a:endParaRPr>
          </a:p>
        </p:txBody>
      </p:sp>
      <p:sp>
        <p:nvSpPr>
          <p:cNvPr id="42" name="TextBox 41"/>
          <p:cNvSpPr txBox="1"/>
          <p:nvPr/>
        </p:nvSpPr>
        <p:spPr>
          <a:xfrm>
            <a:off x="1" y="5791200"/>
            <a:ext cx="369332" cy="106680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vert="vert270">
            <a:spAutoFit/>
          </a:bodyPr>
          <a:lstStyle/>
          <a:p>
            <a:pPr>
              <a:defRPr/>
            </a:pPr>
            <a:r>
              <a:rPr lang="en-US" sz="1200" dirty="0">
                <a:solidFill>
                  <a:schemeClr val="tx1"/>
                </a:solidFill>
              </a:rPr>
              <a:t>Core Services</a:t>
            </a:r>
          </a:p>
        </p:txBody>
      </p:sp>
      <p:sp>
        <p:nvSpPr>
          <p:cNvPr id="48" name="TextBox 47"/>
          <p:cNvSpPr txBox="1"/>
          <p:nvPr/>
        </p:nvSpPr>
        <p:spPr>
          <a:xfrm>
            <a:off x="0" y="685800"/>
            <a:ext cx="369332" cy="1600200"/>
          </a:xfrm>
          <a:prstGeom prst="rect">
            <a:avLst/>
          </a:prstGeom>
          <a:solidFill>
            <a:schemeClr val="bg2">
              <a:lumMod val="20000"/>
              <a:lumOff val="80000"/>
            </a:schemeClr>
          </a:solidFill>
        </p:spPr>
        <p:style>
          <a:lnRef idx="2">
            <a:schemeClr val="dk1"/>
          </a:lnRef>
          <a:fillRef idx="1">
            <a:schemeClr val="lt1"/>
          </a:fillRef>
          <a:effectRef idx="0">
            <a:schemeClr val="dk1"/>
          </a:effectRef>
          <a:fontRef idx="minor">
            <a:schemeClr val="dk1"/>
          </a:fontRef>
        </p:style>
        <p:txBody>
          <a:bodyPr vert="vert270" wrap="square">
            <a:spAutoFit/>
          </a:bodyPr>
          <a:lstStyle/>
          <a:p>
            <a:pPr>
              <a:defRPr/>
            </a:pPr>
            <a:r>
              <a:rPr lang="en-US" sz="1200" dirty="0" smtClean="0">
                <a:solidFill>
                  <a:schemeClr val="tx1"/>
                </a:solidFill>
              </a:rPr>
              <a:t>OGA &amp; Public </a:t>
            </a:r>
            <a:r>
              <a:rPr lang="en-US" sz="1200" dirty="0">
                <a:solidFill>
                  <a:schemeClr val="tx1"/>
                </a:solidFill>
              </a:rPr>
              <a:t>Services</a:t>
            </a:r>
          </a:p>
        </p:txBody>
      </p:sp>
      <p:sp>
        <p:nvSpPr>
          <p:cNvPr id="49" name="TextBox 48"/>
          <p:cNvSpPr txBox="1"/>
          <p:nvPr/>
        </p:nvSpPr>
        <p:spPr>
          <a:xfrm>
            <a:off x="0" y="2286000"/>
            <a:ext cx="369332" cy="350520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vert="vert270" wrap="square">
            <a:spAutoFit/>
          </a:bodyPr>
          <a:lstStyle/>
          <a:p>
            <a:pPr algn="ctr">
              <a:defRPr/>
            </a:pPr>
            <a:r>
              <a:rPr lang="en-US" sz="1200" dirty="0">
                <a:solidFill>
                  <a:schemeClr val="tx1"/>
                </a:solidFill>
              </a:rPr>
              <a:t>Business Services</a:t>
            </a:r>
          </a:p>
        </p:txBody>
      </p:sp>
      <p:sp>
        <p:nvSpPr>
          <p:cNvPr id="50" name="TextBox 49"/>
          <p:cNvSpPr txBox="1"/>
          <p:nvPr/>
        </p:nvSpPr>
        <p:spPr>
          <a:xfrm>
            <a:off x="361950" y="1524000"/>
            <a:ext cx="1695450" cy="304800"/>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da-DK" sz="1200" dirty="0">
                <a:solidFill>
                  <a:schemeClr val="bg1"/>
                </a:solidFill>
              </a:rPr>
              <a:t>CBP/SANS</a:t>
            </a:r>
            <a:endParaRPr lang="en-US" sz="1200" dirty="0">
              <a:solidFill>
                <a:schemeClr val="bg1"/>
              </a:solidFill>
            </a:endParaRPr>
          </a:p>
        </p:txBody>
      </p:sp>
      <p:sp>
        <p:nvSpPr>
          <p:cNvPr id="51" name="TextBox 50"/>
          <p:cNvSpPr txBox="1"/>
          <p:nvPr/>
        </p:nvSpPr>
        <p:spPr>
          <a:xfrm>
            <a:off x="361950" y="1219201"/>
            <a:ext cx="1695450" cy="304800"/>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a:solidFill>
                  <a:schemeClr val="bg1"/>
                </a:solidFill>
              </a:rPr>
              <a:t>IRS/EADS + LRIT</a:t>
            </a:r>
          </a:p>
        </p:txBody>
      </p:sp>
      <p:sp>
        <p:nvSpPr>
          <p:cNvPr id="52" name="TextBox 51"/>
          <p:cNvSpPr txBox="1"/>
          <p:nvPr/>
        </p:nvSpPr>
        <p:spPr>
          <a:xfrm>
            <a:off x="2057400" y="914400"/>
            <a:ext cx="1536700" cy="304800"/>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a:t>ACOE/EADS + LRIT</a:t>
            </a:r>
            <a:endParaRPr lang="en-US" sz="1200" dirty="0">
              <a:solidFill>
                <a:schemeClr val="bg1"/>
              </a:solidFill>
            </a:endParaRPr>
          </a:p>
        </p:txBody>
      </p:sp>
      <p:sp>
        <p:nvSpPr>
          <p:cNvPr id="53" name="TextBox 52"/>
          <p:cNvSpPr txBox="1"/>
          <p:nvPr/>
        </p:nvSpPr>
        <p:spPr>
          <a:xfrm>
            <a:off x="361950" y="914400"/>
            <a:ext cx="1695450" cy="304800"/>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a:t>DOT MARVIEW/LRIT</a:t>
            </a:r>
            <a:endParaRPr lang="en-US" sz="1200" dirty="0">
              <a:solidFill>
                <a:schemeClr val="bg1"/>
              </a:solidFill>
            </a:endParaRPr>
          </a:p>
        </p:txBody>
      </p:sp>
      <p:sp>
        <p:nvSpPr>
          <p:cNvPr id="44" name="TextBox 43"/>
          <p:cNvSpPr txBox="1"/>
          <p:nvPr/>
        </p:nvSpPr>
        <p:spPr>
          <a:xfrm>
            <a:off x="0" y="0"/>
            <a:ext cx="9144000" cy="762000"/>
          </a:xfrm>
          <a:prstGeom prst="rect">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a:lstStyle/>
          <a:p>
            <a:pPr>
              <a:defRPr/>
            </a:pPr>
            <a:r>
              <a:rPr lang="en-U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rPr>
              <a:t>USCG </a:t>
            </a:r>
            <a:r>
              <a:rPr lang="en-US"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rPr>
              <a:t>SOA/ ESB/ XML GW </a:t>
            </a:r>
          </a:p>
          <a:p>
            <a:pPr>
              <a:defRPr/>
            </a:pPr>
            <a:r>
              <a:rPr lang="en-US"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rPr>
              <a:t>SERVICES</a:t>
            </a:r>
            <a:endParaRPr lang="en-US"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Black" pitchFamily="34" charset="0"/>
            </a:endParaRPr>
          </a:p>
        </p:txBody>
      </p:sp>
      <p:sp>
        <p:nvSpPr>
          <p:cNvPr id="54" name="TextBox 53"/>
          <p:cNvSpPr txBox="1"/>
          <p:nvPr/>
        </p:nvSpPr>
        <p:spPr>
          <a:xfrm>
            <a:off x="5410200" y="304800"/>
            <a:ext cx="1295400" cy="304800"/>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da-DK" sz="1200" dirty="0">
                <a:solidFill>
                  <a:schemeClr val="bg1"/>
                </a:solidFill>
              </a:rPr>
              <a:t>Development</a:t>
            </a:r>
            <a:endParaRPr lang="en-US" sz="1200" dirty="0">
              <a:solidFill>
                <a:schemeClr val="bg1"/>
              </a:solidFill>
            </a:endParaRPr>
          </a:p>
        </p:txBody>
      </p:sp>
      <p:sp>
        <p:nvSpPr>
          <p:cNvPr id="55" name="TextBox 54"/>
          <p:cNvSpPr txBox="1"/>
          <p:nvPr/>
        </p:nvSpPr>
        <p:spPr>
          <a:xfrm>
            <a:off x="5410200" y="609600"/>
            <a:ext cx="1295400" cy="304800"/>
          </a:xfrm>
          <a:prstGeom prst="round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da-DK" sz="1200" dirty="0">
                <a:solidFill>
                  <a:schemeClr val="tx1"/>
                </a:solidFill>
              </a:rPr>
              <a:t>Stage</a:t>
            </a:r>
            <a:endParaRPr lang="en-US" sz="1200" dirty="0">
              <a:solidFill>
                <a:schemeClr val="tx1"/>
              </a:solidFill>
            </a:endParaRPr>
          </a:p>
        </p:txBody>
      </p:sp>
      <p:sp>
        <p:nvSpPr>
          <p:cNvPr id="56" name="TextBox 55"/>
          <p:cNvSpPr txBox="1"/>
          <p:nvPr/>
        </p:nvSpPr>
        <p:spPr>
          <a:xfrm>
            <a:off x="5410200" y="914400"/>
            <a:ext cx="1295400" cy="304800"/>
          </a:xfrm>
          <a:prstGeom prst="roundRect">
            <a:avLst/>
          </a:prstGeom>
          <a:solidFill>
            <a:srgbClr val="92D050"/>
          </a:solidFill>
          <a:ln/>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da-DK" sz="1200" dirty="0">
                <a:solidFill>
                  <a:schemeClr val="bg1"/>
                </a:solidFill>
              </a:rPr>
              <a:t>Production</a:t>
            </a:r>
            <a:endParaRPr lang="en-US" sz="1200" dirty="0">
              <a:solidFill>
                <a:schemeClr val="bg1"/>
              </a:solidFill>
            </a:endParaRPr>
          </a:p>
        </p:txBody>
      </p:sp>
      <p:sp>
        <p:nvSpPr>
          <p:cNvPr id="57" name="TextBox 56"/>
          <p:cNvSpPr txBox="1"/>
          <p:nvPr/>
        </p:nvSpPr>
        <p:spPr>
          <a:xfrm>
            <a:off x="5410200" y="1219200"/>
            <a:ext cx="1295400" cy="304800"/>
          </a:xfrm>
          <a:prstGeom prst="roundRect">
            <a:avLst/>
          </a:prstGeom>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da-DK" sz="1200" dirty="0">
                <a:solidFill>
                  <a:schemeClr val="bg1"/>
                </a:solidFill>
              </a:rPr>
              <a:t>Needed</a:t>
            </a:r>
            <a:endParaRPr lang="en-US" sz="1200" dirty="0">
              <a:solidFill>
                <a:schemeClr val="bg1"/>
              </a:solidFill>
            </a:endParaRPr>
          </a:p>
        </p:txBody>
      </p:sp>
      <p:sp>
        <p:nvSpPr>
          <p:cNvPr id="58" name="TextBox 57"/>
          <p:cNvSpPr txBox="1"/>
          <p:nvPr/>
        </p:nvSpPr>
        <p:spPr>
          <a:xfrm>
            <a:off x="5410200" y="0"/>
            <a:ext cx="1295400" cy="306467"/>
          </a:xfrm>
          <a:prstGeom prst="round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en-US" sz="1200" dirty="0" smtClean="0">
                <a:solidFill>
                  <a:schemeClr val="bg1"/>
                </a:solidFill>
              </a:rPr>
              <a:t>Environment Key</a:t>
            </a:r>
            <a:endParaRPr lang="en-US" sz="1200" dirty="0">
              <a:solidFill>
                <a:schemeClr val="bg1"/>
              </a:solidFill>
            </a:endParaRPr>
          </a:p>
        </p:txBody>
      </p:sp>
      <p:sp>
        <p:nvSpPr>
          <p:cNvPr id="59" name="TextBox 58"/>
          <p:cNvSpPr txBox="1"/>
          <p:nvPr/>
        </p:nvSpPr>
        <p:spPr>
          <a:xfrm>
            <a:off x="4343400" y="6346824"/>
            <a:ext cx="1143000" cy="511176"/>
          </a:xfrm>
          <a:prstGeom prst="roundRect">
            <a:avLst/>
          </a:prstGeom>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a:solidFill>
                  <a:schemeClr val="bg1"/>
                </a:solidFill>
              </a:rPr>
              <a:t>Identity Management</a:t>
            </a:r>
          </a:p>
        </p:txBody>
      </p:sp>
      <p:sp>
        <p:nvSpPr>
          <p:cNvPr id="60" name="TextBox 59"/>
          <p:cNvSpPr txBox="1"/>
          <p:nvPr/>
        </p:nvSpPr>
        <p:spPr>
          <a:xfrm>
            <a:off x="2389187" y="2308225"/>
            <a:ext cx="1593850" cy="511175"/>
          </a:xfrm>
          <a:prstGeom prst="roundRect">
            <a:avLst/>
          </a:prstGeom>
          <a:solidFill>
            <a:srgbClr val="C00000"/>
          </a:solid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200" dirty="0"/>
              <a:t>Authoritative Vessel Information Service</a:t>
            </a:r>
            <a:endParaRPr lang="en-US" sz="1200" dirty="0">
              <a:solidFill>
                <a:schemeClr val="bg1"/>
              </a:solidFill>
            </a:endParaRPr>
          </a:p>
        </p:txBody>
      </p:sp>
      <p:sp>
        <p:nvSpPr>
          <p:cNvPr id="68" name="TextBox 67"/>
          <p:cNvSpPr txBox="1"/>
          <p:nvPr/>
        </p:nvSpPr>
        <p:spPr>
          <a:xfrm>
            <a:off x="381000" y="3671889"/>
            <a:ext cx="1635760" cy="304800"/>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smtClean="0"/>
              <a:t>EADS Service Listing</a:t>
            </a:r>
          </a:p>
        </p:txBody>
      </p:sp>
      <p:sp>
        <p:nvSpPr>
          <p:cNvPr id="69" name="TextBox 68"/>
          <p:cNvSpPr txBox="1"/>
          <p:nvPr/>
        </p:nvSpPr>
        <p:spPr>
          <a:xfrm>
            <a:off x="2086451" y="5813425"/>
            <a:ext cx="1313127" cy="510778"/>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smtClean="0">
                <a:solidFill>
                  <a:schemeClr val="bg1"/>
                </a:solidFill>
              </a:rPr>
              <a:t>PSOA Decrypt Service</a:t>
            </a:r>
            <a:endParaRPr lang="en-US" sz="1200" dirty="0">
              <a:solidFill>
                <a:schemeClr val="bg1"/>
              </a:solidFill>
            </a:endParaRPr>
          </a:p>
        </p:txBody>
      </p:sp>
      <p:sp>
        <p:nvSpPr>
          <p:cNvPr id="73" name="TextBox 72"/>
          <p:cNvSpPr txBox="1"/>
          <p:nvPr/>
        </p:nvSpPr>
        <p:spPr>
          <a:xfrm>
            <a:off x="6705600" y="608013"/>
            <a:ext cx="1219200" cy="306387"/>
          </a:xfrm>
          <a:prstGeom prst="roundRect">
            <a:avLst/>
          </a:prstGeom>
          <a:solidFill>
            <a:srgbClr val="CC3300"/>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da-DK" sz="1200" dirty="0" smtClean="0">
                <a:solidFill>
                  <a:schemeClr val="bg1"/>
                </a:solidFill>
              </a:rPr>
              <a:t>HTTPS</a:t>
            </a:r>
            <a:endParaRPr lang="en-US" sz="1200" dirty="0">
              <a:solidFill>
                <a:schemeClr val="bg1"/>
              </a:solidFill>
            </a:endParaRPr>
          </a:p>
        </p:txBody>
      </p:sp>
      <p:sp>
        <p:nvSpPr>
          <p:cNvPr id="74" name="TextBox 73"/>
          <p:cNvSpPr txBox="1"/>
          <p:nvPr/>
        </p:nvSpPr>
        <p:spPr>
          <a:xfrm>
            <a:off x="6705600" y="912813"/>
            <a:ext cx="1219200" cy="306387"/>
          </a:xfrm>
          <a:prstGeom prst="roundRect">
            <a:avLst/>
          </a:prstGeom>
          <a:solidFill>
            <a:srgbClr val="660066"/>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da-DK" sz="1200" dirty="0" smtClean="0">
                <a:solidFill>
                  <a:schemeClr val="bg1"/>
                </a:solidFill>
              </a:rPr>
              <a:t>Two Way SSL</a:t>
            </a:r>
            <a:endParaRPr lang="en-US" sz="1200" dirty="0">
              <a:solidFill>
                <a:schemeClr val="bg1"/>
              </a:solidFill>
            </a:endParaRPr>
          </a:p>
        </p:txBody>
      </p:sp>
      <p:sp>
        <p:nvSpPr>
          <p:cNvPr id="75" name="TextBox 74"/>
          <p:cNvSpPr txBox="1"/>
          <p:nvPr/>
        </p:nvSpPr>
        <p:spPr>
          <a:xfrm>
            <a:off x="6705600" y="1217613"/>
            <a:ext cx="1219200" cy="306387"/>
          </a:xfrm>
          <a:prstGeom prst="roundRect">
            <a:avLst/>
          </a:prstGeom>
          <a:solidFill>
            <a:srgbClr val="00FFCC"/>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da-DK" sz="1200" dirty="0" smtClean="0">
                <a:solidFill>
                  <a:schemeClr val="bg1"/>
                </a:solidFill>
              </a:rPr>
              <a:t>XML Threat</a:t>
            </a:r>
            <a:endParaRPr lang="en-US" sz="1200" dirty="0">
              <a:solidFill>
                <a:schemeClr val="bg1"/>
              </a:solidFill>
            </a:endParaRPr>
          </a:p>
        </p:txBody>
      </p:sp>
      <p:sp>
        <p:nvSpPr>
          <p:cNvPr id="76" name="TextBox 75"/>
          <p:cNvSpPr txBox="1"/>
          <p:nvPr/>
        </p:nvSpPr>
        <p:spPr>
          <a:xfrm>
            <a:off x="6705600" y="1522413"/>
            <a:ext cx="1219200" cy="306387"/>
          </a:xfrm>
          <a:prstGeom prst="roundRect">
            <a:avLst/>
          </a:prstGeom>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da-DK" sz="1200" dirty="0" smtClean="0">
                <a:solidFill>
                  <a:schemeClr val="bg1"/>
                </a:solidFill>
              </a:rPr>
              <a:t>Anti-Virus</a:t>
            </a:r>
            <a:endParaRPr lang="en-US" sz="1200" dirty="0">
              <a:solidFill>
                <a:schemeClr val="bg1"/>
              </a:solidFill>
            </a:endParaRPr>
          </a:p>
        </p:txBody>
      </p:sp>
      <p:sp>
        <p:nvSpPr>
          <p:cNvPr id="77" name="TextBox 76"/>
          <p:cNvSpPr txBox="1"/>
          <p:nvPr/>
        </p:nvSpPr>
        <p:spPr>
          <a:xfrm>
            <a:off x="6705600" y="304800"/>
            <a:ext cx="1219200" cy="272415"/>
          </a:xfrm>
          <a:prstGeom prst="round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1000" dirty="0" smtClean="0">
                <a:solidFill>
                  <a:schemeClr val="tx1"/>
                </a:solidFill>
              </a:rPr>
              <a:t>Encrypt Payload</a:t>
            </a:r>
            <a:endParaRPr lang="en-US" sz="1000" dirty="0">
              <a:solidFill>
                <a:schemeClr val="tx1"/>
              </a:solidFill>
            </a:endParaRPr>
          </a:p>
        </p:txBody>
      </p:sp>
      <p:sp>
        <p:nvSpPr>
          <p:cNvPr id="78" name="TextBox 77"/>
          <p:cNvSpPr txBox="1"/>
          <p:nvPr/>
        </p:nvSpPr>
        <p:spPr>
          <a:xfrm>
            <a:off x="7924800" y="303213"/>
            <a:ext cx="1219200" cy="306387"/>
          </a:xfrm>
          <a:prstGeom prst="roundRect">
            <a:avLst/>
          </a:prstGeom>
          <a:solidFill>
            <a:srgbClr val="00B0F0"/>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1200" dirty="0" smtClean="0">
                <a:solidFill>
                  <a:schemeClr val="bg1"/>
                </a:solidFill>
              </a:rPr>
              <a:t>SAML</a:t>
            </a:r>
            <a:endParaRPr lang="en-US" sz="1200" dirty="0">
              <a:solidFill>
                <a:schemeClr val="bg1"/>
              </a:solidFill>
            </a:endParaRPr>
          </a:p>
        </p:txBody>
      </p:sp>
      <p:sp>
        <p:nvSpPr>
          <p:cNvPr id="79" name="TextBox 78"/>
          <p:cNvSpPr txBox="1"/>
          <p:nvPr/>
        </p:nvSpPr>
        <p:spPr>
          <a:xfrm>
            <a:off x="7924800" y="608013"/>
            <a:ext cx="1219200" cy="306387"/>
          </a:xfrm>
          <a:prstGeom prst="roundRect">
            <a:avLst/>
          </a:prstGeom>
          <a:solidFill>
            <a:srgbClr val="00FF00"/>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1200" dirty="0" smtClean="0">
                <a:solidFill>
                  <a:schemeClr val="bg1"/>
                </a:solidFill>
              </a:rPr>
              <a:t>ESB ACL</a:t>
            </a:r>
            <a:endParaRPr lang="en-US" sz="1200" dirty="0">
              <a:solidFill>
                <a:schemeClr val="bg1"/>
              </a:solidFill>
            </a:endParaRPr>
          </a:p>
        </p:txBody>
      </p:sp>
      <p:sp>
        <p:nvSpPr>
          <p:cNvPr id="80" name="TextBox 79"/>
          <p:cNvSpPr txBox="1"/>
          <p:nvPr/>
        </p:nvSpPr>
        <p:spPr>
          <a:xfrm>
            <a:off x="7924800" y="912813"/>
            <a:ext cx="1219200" cy="306387"/>
          </a:xfrm>
          <a:prstGeom prst="roundRect">
            <a:avLst/>
          </a:prstGeom>
          <a:solidFill>
            <a:srgbClr val="663300"/>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1200" dirty="0" smtClean="0">
                <a:solidFill>
                  <a:schemeClr val="bg1"/>
                </a:solidFill>
              </a:rPr>
              <a:t>Routing Policy</a:t>
            </a:r>
            <a:endParaRPr lang="en-US" sz="1200" dirty="0">
              <a:solidFill>
                <a:schemeClr val="bg1"/>
              </a:solidFill>
            </a:endParaRPr>
          </a:p>
        </p:txBody>
      </p:sp>
      <p:sp>
        <p:nvSpPr>
          <p:cNvPr id="81" name="TextBox 80"/>
          <p:cNvSpPr txBox="1"/>
          <p:nvPr/>
        </p:nvSpPr>
        <p:spPr>
          <a:xfrm>
            <a:off x="7924800" y="1217613"/>
            <a:ext cx="1219200" cy="306387"/>
          </a:xfrm>
          <a:prstGeom prst="roundRect">
            <a:avLst/>
          </a:prstGeom>
          <a:solidFill>
            <a:srgbClr val="FF33CC"/>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1200" dirty="0" smtClean="0">
                <a:solidFill>
                  <a:schemeClr val="bg1"/>
                </a:solidFill>
              </a:rPr>
              <a:t>IP Restricted</a:t>
            </a:r>
            <a:endParaRPr lang="en-US" sz="1200" dirty="0">
              <a:solidFill>
                <a:schemeClr val="bg1"/>
              </a:solidFill>
            </a:endParaRPr>
          </a:p>
        </p:txBody>
      </p:sp>
      <p:sp>
        <p:nvSpPr>
          <p:cNvPr id="83" name="Rectangle 82"/>
          <p:cNvSpPr/>
          <p:nvPr/>
        </p:nvSpPr>
        <p:spPr>
          <a:xfrm>
            <a:off x="3124200" y="6172200"/>
            <a:ext cx="152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600200" y="6172200"/>
            <a:ext cx="152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809750" y="1066800"/>
            <a:ext cx="152400" cy="76200"/>
          </a:xfrm>
          <a:prstGeom prst="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953000" y="1828800"/>
            <a:ext cx="152400" cy="76200"/>
          </a:xfrm>
          <a:prstGeom prst="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648200" y="3810000"/>
            <a:ext cx="152400" cy="76200"/>
          </a:xfrm>
          <a:prstGeom prst="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343400" y="1066800"/>
            <a:ext cx="152400" cy="76200"/>
          </a:xfrm>
          <a:prstGeom prst="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343400" y="1371600"/>
            <a:ext cx="152400" cy="76200"/>
          </a:xfrm>
          <a:prstGeom prst="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743200" y="5486400"/>
            <a:ext cx="152400" cy="762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915400" y="4572000"/>
            <a:ext cx="152400" cy="762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743200" y="5562600"/>
            <a:ext cx="152400" cy="762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915400" y="4648200"/>
            <a:ext cx="152400" cy="762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086600" y="26670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276600" y="47244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410200" y="26670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1143000" y="55626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267200" y="55626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648200" y="47244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391400" y="47244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019800" y="47244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3048000" y="3352800"/>
            <a:ext cx="152400" cy="762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048000" y="3276600"/>
            <a:ext cx="152400" cy="762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3200400" y="2133600"/>
            <a:ext cx="152400" cy="76200"/>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352800" y="1560512"/>
            <a:ext cx="152400" cy="76200"/>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676400" y="4724400"/>
            <a:ext cx="152400" cy="76200"/>
          </a:xfrm>
          <a:prstGeom prst="rect">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953000" y="1752600"/>
            <a:ext cx="152400" cy="762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4953000" y="1676400"/>
            <a:ext cx="152400" cy="762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915400" y="5562600"/>
            <a:ext cx="152400" cy="762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8915400" y="5486400"/>
            <a:ext cx="152400" cy="762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6705600" y="0"/>
            <a:ext cx="2438400" cy="306467"/>
          </a:xfrm>
          <a:prstGeom prst="roundRect">
            <a:avLst/>
          </a:prstGeom>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da-DK" sz="1200" dirty="0" smtClean="0">
                <a:solidFill>
                  <a:schemeClr val="bg1"/>
                </a:solidFill>
              </a:rPr>
              <a:t>Security Key</a:t>
            </a:r>
            <a:endParaRPr lang="en-US" sz="1200" dirty="0">
              <a:solidFill>
                <a:schemeClr val="bg1"/>
              </a:solidFill>
            </a:endParaRPr>
          </a:p>
        </p:txBody>
      </p:sp>
      <p:sp>
        <p:nvSpPr>
          <p:cNvPr id="114" name="TextBox 113"/>
          <p:cNvSpPr txBox="1"/>
          <p:nvPr/>
        </p:nvSpPr>
        <p:spPr>
          <a:xfrm>
            <a:off x="7924800" y="1522413"/>
            <a:ext cx="1219200" cy="306387"/>
          </a:xfrm>
          <a:prstGeom prst="roundRect">
            <a:avLst/>
          </a:prstGeom>
          <a:solidFill>
            <a:srgbClr val="0099FF"/>
          </a:solidFill>
          <a:ln/>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US" sz="1200" dirty="0" smtClean="0">
                <a:solidFill>
                  <a:schemeClr val="bg1"/>
                </a:solidFill>
              </a:rPr>
              <a:t>STS</a:t>
            </a:r>
            <a:endParaRPr lang="en-US" sz="1200" dirty="0">
              <a:solidFill>
                <a:schemeClr val="bg1"/>
              </a:solidFill>
            </a:endParaRPr>
          </a:p>
        </p:txBody>
      </p:sp>
      <p:sp>
        <p:nvSpPr>
          <p:cNvPr id="115" name="Rectangle 114"/>
          <p:cNvSpPr/>
          <p:nvPr/>
        </p:nvSpPr>
        <p:spPr>
          <a:xfrm>
            <a:off x="1295400" y="3352800"/>
            <a:ext cx="152400" cy="762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295400" y="3276600"/>
            <a:ext cx="152400" cy="762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600200" y="2689225"/>
            <a:ext cx="152400" cy="762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1600200" y="2613025"/>
            <a:ext cx="152400" cy="762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648200" y="37338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8915400" y="33528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7010400" y="38100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828800" y="1981200"/>
            <a:ext cx="152400" cy="762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1828800" y="1905000"/>
            <a:ext cx="152400" cy="762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7620000" y="6172200"/>
            <a:ext cx="152400" cy="762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7620000" y="6096000"/>
            <a:ext cx="152400" cy="762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8915400" y="6172200"/>
            <a:ext cx="152400" cy="762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8915400" y="6096000"/>
            <a:ext cx="152400" cy="762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8915400" y="2667000"/>
            <a:ext cx="152400" cy="762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8915400" y="2590800"/>
            <a:ext cx="152400" cy="762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6934200" y="33528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8915400" y="3810000"/>
            <a:ext cx="152400" cy="762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8915400" y="3733800"/>
            <a:ext cx="152400" cy="76200"/>
          </a:xfrm>
          <a:prstGeom prst="rect">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5791200" y="55626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3804920" y="2990454"/>
            <a:ext cx="1600200" cy="510778"/>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US" sz="1200" dirty="0" smtClean="0"/>
              <a:t>NOA NCES Publisher (XML GW)</a:t>
            </a:r>
            <a:endParaRPr lang="en-US" sz="1200" dirty="0">
              <a:solidFill>
                <a:schemeClr val="bg1"/>
              </a:solidFill>
            </a:endParaRPr>
          </a:p>
        </p:txBody>
      </p:sp>
      <p:sp>
        <p:nvSpPr>
          <p:cNvPr id="135" name="Rectangle 134"/>
          <p:cNvSpPr/>
          <p:nvPr/>
        </p:nvSpPr>
        <p:spPr>
          <a:xfrm>
            <a:off x="5097780" y="3352800"/>
            <a:ext cx="16002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1823720" y="38100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1828800" y="1373187"/>
            <a:ext cx="152400" cy="76200"/>
          </a:xfrm>
          <a:prstGeom prst="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3352800" y="1066800"/>
            <a:ext cx="152400" cy="76200"/>
          </a:xfrm>
          <a:prstGeom prst="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p:cNvSpPr/>
          <p:nvPr/>
        </p:nvSpPr>
        <p:spPr>
          <a:xfrm>
            <a:off x="1828800" y="1677987"/>
            <a:ext cx="152400" cy="76200"/>
          </a:xfrm>
          <a:prstGeom prst="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809750" y="9906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1828800" y="1296987"/>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3352800" y="9906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1828800" y="1601787"/>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7620000" y="62484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p:cNvSpPr/>
          <p:nvPr/>
        </p:nvSpPr>
        <p:spPr>
          <a:xfrm>
            <a:off x="8915400" y="5410200"/>
            <a:ext cx="152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7543800" y="5562600"/>
            <a:ext cx="152400" cy="7620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7620000" y="6019800"/>
            <a:ext cx="152400" cy="76200"/>
          </a:xfrm>
          <a:prstGeom prst="rect">
            <a:avLst/>
          </a:prstGeom>
          <a:solidFill>
            <a:srgbClr val="00FFCC"/>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7620000" y="5943600"/>
            <a:ext cx="152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620000" y="5867400"/>
            <a:ext cx="152400" cy="76200"/>
          </a:xfrm>
          <a:prstGeom prst="rect">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4343400" y="12954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4343400" y="990600"/>
            <a:ext cx="152400" cy="76200"/>
          </a:xfrm>
          <a:prstGeom prst="rect">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228600"/>
            <a:ext cx="6891338" cy="533400"/>
          </a:xfrm>
        </p:spPr>
        <p:txBody>
          <a:bodyPr/>
          <a:lstStyle/>
          <a:p>
            <a:pPr eaLnBrk="1" hangingPunct="1"/>
            <a:r>
              <a:rPr lang="en-US" smtClean="0"/>
              <a:t>Keys to Success</a:t>
            </a:r>
          </a:p>
        </p:txBody>
      </p:sp>
      <p:sp>
        <p:nvSpPr>
          <p:cNvPr id="5123" name="Rectangle 3"/>
          <p:cNvSpPr>
            <a:spLocks noGrp="1" noChangeArrowheads="1"/>
          </p:cNvSpPr>
          <p:nvPr>
            <p:ph type="body" idx="1"/>
          </p:nvPr>
        </p:nvSpPr>
        <p:spPr/>
        <p:txBody>
          <a:bodyPr/>
          <a:lstStyle/>
          <a:p>
            <a:pPr eaLnBrk="1" hangingPunct="1"/>
            <a:r>
              <a:rPr lang="en-US" sz="2400" dirty="0" smtClean="0"/>
              <a:t>DEFINE What SOA Means For Your Enterprise</a:t>
            </a:r>
          </a:p>
          <a:p>
            <a:pPr lvl="1" eaLnBrk="1" hangingPunct="1"/>
            <a:r>
              <a:rPr lang="en-US" sz="2400" dirty="0" smtClean="0"/>
              <a:t>For USCG, Widely Distributed, Potentially Limited Connection Assets = Cannot Be Network-centric</a:t>
            </a:r>
          </a:p>
          <a:p>
            <a:pPr lvl="1" eaLnBrk="1" hangingPunct="1"/>
            <a:r>
              <a:rPr lang="en-US" sz="2400" dirty="0" smtClean="0"/>
              <a:t>Local, Mission-focused Command Decision Structure  = Human Intervention In Business Processes</a:t>
            </a:r>
          </a:p>
          <a:p>
            <a:pPr lvl="1" eaLnBrk="1" hangingPunct="1"/>
            <a:endParaRPr lang="en-US" sz="2400" dirty="0" smtClean="0"/>
          </a:p>
          <a:p>
            <a:pPr eaLnBrk="1" hangingPunct="1"/>
            <a:r>
              <a:rPr lang="en-US" sz="2400" dirty="0" smtClean="0"/>
              <a:t>Build A Little, Validate Architectural Approach.   Repeat.</a:t>
            </a:r>
          </a:p>
          <a:p>
            <a:pPr eaLnBrk="1" hangingPunct="1"/>
            <a:endParaRPr lang="en-US" sz="2400" dirty="0" smtClean="0"/>
          </a:p>
          <a:p>
            <a:pPr eaLnBrk="1" hangingPunct="1"/>
            <a:r>
              <a:rPr lang="en-US" sz="2400" dirty="0" smtClean="0"/>
              <a:t>Use Narrowly Focused, Rapid Turn-around Pilot Projects</a:t>
            </a:r>
          </a:p>
          <a:p>
            <a:pPr eaLnBrk="1" hangingPunct="1"/>
            <a:r>
              <a:rPr lang="en-US" sz="2400" dirty="0" smtClean="0"/>
              <a:t>Organizational Support </a:t>
            </a:r>
          </a:p>
          <a:p>
            <a:pPr eaLnBrk="1" hangingPunct="1"/>
            <a:r>
              <a:rPr lang="en-US" sz="2400" dirty="0" smtClean="0"/>
              <a:t>Organizational Comms Plan</a:t>
            </a: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loud 50"/>
          <p:cNvSpPr/>
          <p:nvPr/>
        </p:nvSpPr>
        <p:spPr bwMode="auto">
          <a:xfrm>
            <a:off x="1066800" y="76200"/>
            <a:ext cx="7239000" cy="1447800"/>
          </a:xfrm>
          <a:prstGeom prst="cloud">
            <a:avLst/>
          </a:prstGeom>
          <a:solidFill>
            <a:schemeClr val="tx1">
              <a:alpha val="90000"/>
            </a:schemeClr>
          </a:solidFill>
          <a:ln w="9525" cap="flat" cmpd="sng" algn="ctr">
            <a:solidFill>
              <a:schemeClr val="accent3">
                <a:lumMod val="40000"/>
                <a:lumOff val="60000"/>
              </a:schemeClr>
            </a:solidFill>
            <a:prstDash val="solid"/>
            <a:round/>
            <a:headEnd type="none" w="med" len="med"/>
            <a:tailEnd type="none" w="med" len="med"/>
          </a:ln>
          <a:effectLst>
            <a:glow rad="228600">
              <a:schemeClr val="accent3">
                <a:satMod val="175000"/>
                <a:alpha val="40000"/>
              </a:schemeClr>
            </a:glow>
          </a:effectLst>
        </p:spPr>
        <p:txBody>
          <a:bodyPr/>
          <a:lstStyle/>
          <a:p>
            <a:pPr eaLnBrk="0" hangingPunct="0">
              <a:defRPr/>
            </a:pPr>
            <a:endParaRPr lang="en-US"/>
          </a:p>
        </p:txBody>
      </p:sp>
      <p:sp>
        <p:nvSpPr>
          <p:cNvPr id="288791" name="Rectangle 23"/>
          <p:cNvSpPr>
            <a:spLocks noGrp="1" noChangeArrowheads="1"/>
          </p:cNvSpPr>
          <p:nvPr>
            <p:ph type="title"/>
          </p:nvPr>
        </p:nvSpPr>
        <p:spPr>
          <a:xfrm>
            <a:off x="457200" y="433388"/>
            <a:ext cx="8523288" cy="822325"/>
          </a:xfrm>
        </p:spPr>
        <p:txBody>
          <a:bodyPr/>
          <a:lstStyle/>
          <a:p>
            <a:pPr algn="ctr">
              <a:defRPr/>
            </a:pPr>
            <a:r>
              <a:rPr lang="en-US" dirty="0" smtClean="0">
                <a:solidFill>
                  <a:schemeClr val="bg1">
                    <a:lumMod val="90000"/>
                    <a:lumOff val="10000"/>
                  </a:schemeClr>
                </a:solidFill>
                <a:effectLst>
                  <a:outerShdw blurRad="38100" dist="38100" dir="2700000" algn="tl">
                    <a:srgbClr val="000000">
                      <a:alpha val="43137"/>
                    </a:srgbClr>
                  </a:outerShdw>
                </a:effectLst>
              </a:rPr>
              <a:t>USCG Cloud Computing</a:t>
            </a:r>
            <a:endParaRPr lang="en-US" dirty="0">
              <a:solidFill>
                <a:schemeClr val="bg1">
                  <a:lumMod val="90000"/>
                  <a:lumOff val="10000"/>
                </a:schemeClr>
              </a:solidFill>
              <a:effectLst>
                <a:outerShdw blurRad="38100" dist="38100" dir="2700000" algn="tl">
                  <a:srgbClr val="000000">
                    <a:alpha val="43137"/>
                  </a:srgbClr>
                </a:outerShdw>
              </a:effectLst>
            </a:endParaRPr>
          </a:p>
        </p:txBody>
      </p:sp>
      <p:sp>
        <p:nvSpPr>
          <p:cNvPr id="15" name="TextBox 14"/>
          <p:cNvSpPr txBox="1"/>
          <p:nvPr/>
        </p:nvSpPr>
        <p:spPr>
          <a:xfrm>
            <a:off x="292341" y="1679710"/>
            <a:ext cx="2743200" cy="307777"/>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1400" b="1" dirty="0">
                <a:solidFill>
                  <a:schemeClr val="accent6">
                    <a:lumMod val="75000"/>
                  </a:schemeClr>
                </a:solidFill>
              </a:rPr>
              <a:t>Infrastructure As A Service</a:t>
            </a:r>
          </a:p>
        </p:txBody>
      </p:sp>
      <p:sp>
        <p:nvSpPr>
          <p:cNvPr id="4104" name="TextBox 17"/>
          <p:cNvSpPr txBox="1">
            <a:spLocks noChangeArrowheads="1"/>
          </p:cNvSpPr>
          <p:nvPr/>
        </p:nvSpPr>
        <p:spPr bwMode="auto">
          <a:xfrm>
            <a:off x="479902" y="2478155"/>
            <a:ext cx="2249487" cy="646113"/>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en-US" sz="1200" dirty="0"/>
              <a:t>754 Physical Blade Servers</a:t>
            </a:r>
          </a:p>
          <a:p>
            <a:pPr algn="ctr">
              <a:defRPr/>
            </a:pPr>
            <a:r>
              <a:rPr lang="en-US" sz="1200" dirty="0"/>
              <a:t>250 Virtual Blade Servers</a:t>
            </a:r>
          </a:p>
          <a:p>
            <a:pPr algn="ctr">
              <a:defRPr/>
            </a:pPr>
            <a:r>
              <a:rPr lang="en-US" sz="1200" dirty="0"/>
              <a:t>Enterprise Service Bus (ESB)</a:t>
            </a:r>
          </a:p>
        </p:txBody>
      </p:sp>
      <p:sp>
        <p:nvSpPr>
          <p:cNvPr id="28" name="TextBox 27"/>
          <p:cNvSpPr txBox="1"/>
          <p:nvPr/>
        </p:nvSpPr>
        <p:spPr>
          <a:xfrm>
            <a:off x="332096" y="2209800"/>
            <a:ext cx="2587752" cy="276999"/>
          </a:xfrm>
          <a:prstGeom prst="rect">
            <a:avLst/>
          </a:prstGeom>
          <a:ln>
            <a:noFill/>
          </a:ln>
          <a:effectLst>
            <a:glow rad="63500">
              <a:schemeClr val="accent1">
                <a:satMod val="175000"/>
                <a:alpha val="40000"/>
              </a:schemeClr>
            </a:glo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200" b="1" u="sng" dirty="0">
                <a:solidFill>
                  <a:schemeClr val="accent6">
                    <a:lumMod val="75000"/>
                  </a:schemeClr>
                </a:solidFill>
              </a:rPr>
              <a:t>Servers:</a:t>
            </a:r>
          </a:p>
        </p:txBody>
      </p:sp>
      <p:sp>
        <p:nvSpPr>
          <p:cNvPr id="29" name="TextBox 28"/>
          <p:cNvSpPr txBox="1"/>
          <p:nvPr/>
        </p:nvSpPr>
        <p:spPr>
          <a:xfrm>
            <a:off x="336709" y="3170575"/>
            <a:ext cx="2587752" cy="276999"/>
          </a:xfrm>
          <a:prstGeom prst="rect">
            <a:avLst/>
          </a:prstGeom>
          <a:ln>
            <a:noFill/>
          </a:ln>
          <a:effectLst>
            <a:glow rad="63500">
              <a:schemeClr val="accent2">
                <a:satMod val="175000"/>
                <a:alpha val="40000"/>
              </a:schemeClr>
            </a:glo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1200" b="1" u="sng" dirty="0">
                <a:solidFill>
                  <a:schemeClr val="accent6">
                    <a:lumMod val="75000"/>
                  </a:schemeClr>
                </a:solidFill>
              </a:rPr>
              <a:t>Data Center:</a:t>
            </a:r>
          </a:p>
        </p:txBody>
      </p:sp>
      <p:sp>
        <p:nvSpPr>
          <p:cNvPr id="38" name="TextBox 37"/>
          <p:cNvSpPr txBox="1"/>
          <p:nvPr/>
        </p:nvSpPr>
        <p:spPr>
          <a:xfrm>
            <a:off x="336709" y="5178569"/>
            <a:ext cx="2587752" cy="276999"/>
          </a:xfrm>
          <a:prstGeom prst="rect">
            <a:avLst/>
          </a:prstGeom>
          <a:solidFill>
            <a:schemeClr val="tx1">
              <a:lumMod val="20000"/>
              <a:lumOff val="80000"/>
            </a:schemeClr>
          </a:solidFill>
          <a:ln>
            <a:noFill/>
          </a:ln>
          <a:effectLst>
            <a:glow rad="63500">
              <a:schemeClr val="accent3">
                <a:satMod val="175000"/>
                <a:alpha val="40000"/>
              </a:schemeClr>
            </a:glo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200" b="1" u="sng" dirty="0">
                <a:solidFill>
                  <a:schemeClr val="accent6">
                    <a:lumMod val="75000"/>
                  </a:schemeClr>
                </a:solidFill>
              </a:rPr>
              <a:t>Enterprise Storage:</a:t>
            </a:r>
          </a:p>
        </p:txBody>
      </p:sp>
      <p:sp>
        <p:nvSpPr>
          <p:cNvPr id="4123" name="TextBox 41"/>
          <p:cNvSpPr txBox="1">
            <a:spLocks noChangeArrowheads="1"/>
          </p:cNvSpPr>
          <p:nvPr/>
        </p:nvSpPr>
        <p:spPr bwMode="auto">
          <a:xfrm>
            <a:off x="3710080" y="2478024"/>
            <a:ext cx="1828800" cy="830263"/>
          </a:xfrm>
          <a:prstGeom prst="rect">
            <a:avLst/>
          </a:prstGeom>
          <a:noFill/>
          <a:ln w="3175">
            <a:noFill/>
            <a:miter lim="800000"/>
            <a:headEnd/>
            <a:tailEnd/>
          </a:ln>
          <a:effectLst>
            <a:outerShdw blurRad="50800" dist="38100" algn="l" rotWithShape="0">
              <a:prstClr val="black">
                <a:alpha val="40000"/>
              </a:prstClr>
            </a:outerShdw>
          </a:effectLst>
        </p:spPr>
        <p:txBody>
          <a:bodyPr>
            <a:spAutoFit/>
          </a:bodyPr>
          <a:lstStyle/>
          <a:p>
            <a:pPr algn="ctr">
              <a:defRPr/>
            </a:pPr>
            <a:r>
              <a:rPr lang="en-US" sz="1200" dirty="0"/>
              <a:t>Windows</a:t>
            </a:r>
          </a:p>
          <a:p>
            <a:pPr algn="ctr">
              <a:defRPr/>
            </a:pPr>
            <a:r>
              <a:rPr lang="en-US" sz="1200" dirty="0"/>
              <a:t>Linux </a:t>
            </a:r>
          </a:p>
          <a:p>
            <a:pPr algn="ctr">
              <a:defRPr/>
            </a:pPr>
            <a:r>
              <a:rPr lang="en-US" sz="1200" dirty="0"/>
              <a:t>HP-UX</a:t>
            </a:r>
          </a:p>
          <a:p>
            <a:pPr algn="ctr">
              <a:defRPr/>
            </a:pPr>
            <a:r>
              <a:rPr lang="en-US" sz="1200" dirty="0"/>
              <a:t>Solaris</a:t>
            </a:r>
          </a:p>
        </p:txBody>
      </p:sp>
      <p:sp>
        <p:nvSpPr>
          <p:cNvPr id="4124" name="TextBox 42"/>
          <p:cNvSpPr txBox="1">
            <a:spLocks noChangeArrowheads="1"/>
          </p:cNvSpPr>
          <p:nvPr/>
        </p:nvSpPr>
        <p:spPr bwMode="auto">
          <a:xfrm>
            <a:off x="3557680" y="3613087"/>
            <a:ext cx="2209800" cy="646112"/>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en-US" sz="1200" dirty="0"/>
              <a:t>Oracle</a:t>
            </a:r>
          </a:p>
          <a:p>
            <a:pPr algn="ctr">
              <a:defRPr/>
            </a:pPr>
            <a:r>
              <a:rPr lang="en-US" sz="1200" dirty="0"/>
              <a:t>SQL</a:t>
            </a:r>
          </a:p>
          <a:p>
            <a:pPr algn="ctr">
              <a:defRPr/>
            </a:pPr>
            <a:r>
              <a:rPr lang="en-US" sz="1200" dirty="0"/>
              <a:t>Sybase</a:t>
            </a:r>
          </a:p>
        </p:txBody>
      </p:sp>
      <p:sp>
        <p:nvSpPr>
          <p:cNvPr id="45" name="TextBox 44"/>
          <p:cNvSpPr txBox="1"/>
          <p:nvPr/>
        </p:nvSpPr>
        <p:spPr>
          <a:xfrm>
            <a:off x="6231300" y="1676400"/>
            <a:ext cx="2743200" cy="307777"/>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1400" b="1" dirty="0">
                <a:solidFill>
                  <a:schemeClr val="tx1"/>
                </a:solidFill>
              </a:rPr>
              <a:t>Software As A Service</a:t>
            </a:r>
          </a:p>
        </p:txBody>
      </p:sp>
      <p:sp>
        <p:nvSpPr>
          <p:cNvPr id="4129" name="TextBox 47"/>
          <p:cNvSpPr txBox="1">
            <a:spLocks noChangeArrowheads="1"/>
          </p:cNvSpPr>
          <p:nvPr/>
        </p:nvSpPr>
        <p:spPr bwMode="auto">
          <a:xfrm>
            <a:off x="3381468" y="4575112"/>
            <a:ext cx="2587625" cy="941387"/>
          </a:xfrm>
          <a:prstGeom prst="rect">
            <a:avLst/>
          </a:prstGeom>
          <a:noFill/>
          <a:ln w="9525">
            <a:noFill/>
            <a:miter lim="800000"/>
            <a:headEnd/>
            <a:tailEnd/>
          </a:ln>
          <a:effectLst>
            <a:outerShdw blurRad="50800" dist="38100" dir="2700000" algn="tl" rotWithShape="0">
              <a:prstClr val="black">
                <a:alpha val="40000"/>
              </a:prstClr>
            </a:outerShdw>
          </a:effectLst>
        </p:spPr>
        <p:txBody>
          <a:bodyPr lIns="9144" tIns="9144" rIns="9144" bIns="9144">
            <a:spAutoFit/>
          </a:bodyPr>
          <a:lstStyle/>
          <a:p>
            <a:pPr algn="ctr">
              <a:defRPr/>
            </a:pPr>
            <a:r>
              <a:rPr lang="en-US" sz="1200" dirty="0"/>
              <a:t>Patch Management (</a:t>
            </a:r>
            <a:r>
              <a:rPr lang="en-US" sz="1200" dirty="0" err="1"/>
              <a:t>BladeLogic</a:t>
            </a:r>
            <a:r>
              <a:rPr lang="en-US" sz="1200" dirty="0"/>
              <a:t>)</a:t>
            </a:r>
          </a:p>
          <a:p>
            <a:pPr algn="ctr">
              <a:defRPr/>
            </a:pPr>
            <a:r>
              <a:rPr lang="en-US" sz="1200" dirty="0"/>
              <a:t>Data Floor Monitoring (</a:t>
            </a:r>
            <a:r>
              <a:rPr lang="en-US" sz="1200" dirty="0" err="1"/>
              <a:t>Nimsoft</a:t>
            </a:r>
            <a:r>
              <a:rPr lang="en-US" sz="1200" dirty="0"/>
              <a:t>)</a:t>
            </a:r>
          </a:p>
          <a:p>
            <a:pPr algn="ctr">
              <a:defRPr/>
            </a:pPr>
            <a:r>
              <a:rPr lang="en-US" sz="1200" dirty="0"/>
              <a:t>Information Assurance Scans</a:t>
            </a:r>
          </a:p>
          <a:p>
            <a:pPr algn="ctr">
              <a:defRPr/>
            </a:pPr>
            <a:r>
              <a:rPr lang="en-US" sz="1200" dirty="0"/>
              <a:t>Automatic Anti-Virus Updates</a:t>
            </a:r>
          </a:p>
          <a:p>
            <a:pPr algn="ctr">
              <a:defRPr/>
            </a:pPr>
            <a:r>
              <a:rPr lang="en-US" sz="1200" dirty="0"/>
              <a:t>Automatic Windows, Unix Updates</a:t>
            </a:r>
          </a:p>
        </p:txBody>
      </p:sp>
      <p:sp>
        <p:nvSpPr>
          <p:cNvPr id="4130" name="TextBox 52"/>
          <p:cNvSpPr txBox="1">
            <a:spLocks noChangeArrowheads="1"/>
          </p:cNvSpPr>
          <p:nvPr/>
        </p:nvSpPr>
        <p:spPr bwMode="auto">
          <a:xfrm>
            <a:off x="333852" y="5453130"/>
            <a:ext cx="2587625" cy="573088"/>
          </a:xfrm>
          <a:prstGeom prst="rect">
            <a:avLst/>
          </a:prstGeom>
          <a:noFill/>
          <a:ln w="9525">
            <a:noFill/>
            <a:miter lim="800000"/>
            <a:headEnd/>
            <a:tailEnd/>
          </a:ln>
          <a:effectLst>
            <a:outerShdw blurRad="50800" dist="38100" dir="2700000" algn="tl" rotWithShape="0">
              <a:prstClr val="black">
                <a:alpha val="40000"/>
              </a:prstClr>
            </a:outerShdw>
          </a:effectLst>
        </p:spPr>
        <p:txBody>
          <a:bodyPr lIns="9144" tIns="9144" rIns="9144" bIns="9144">
            <a:spAutoFit/>
          </a:bodyPr>
          <a:lstStyle/>
          <a:p>
            <a:pPr algn="ctr">
              <a:defRPr/>
            </a:pPr>
            <a:r>
              <a:rPr lang="en-US" sz="1200" dirty="0"/>
              <a:t>296TB Storage Area Network</a:t>
            </a:r>
          </a:p>
          <a:p>
            <a:pPr algn="ctr">
              <a:defRPr/>
            </a:pPr>
            <a:r>
              <a:rPr lang="en-US" sz="1200" dirty="0"/>
              <a:t>95TB Backed Up Weekly</a:t>
            </a:r>
          </a:p>
          <a:p>
            <a:pPr algn="ctr">
              <a:defRPr/>
            </a:pPr>
            <a:r>
              <a:rPr lang="en-US" sz="1200" dirty="0"/>
              <a:t>6PB Offline Storage</a:t>
            </a:r>
          </a:p>
        </p:txBody>
      </p:sp>
      <p:sp>
        <p:nvSpPr>
          <p:cNvPr id="58" name="TextBox 57"/>
          <p:cNvSpPr txBox="1"/>
          <p:nvPr/>
        </p:nvSpPr>
        <p:spPr>
          <a:xfrm>
            <a:off x="3380896" y="4306824"/>
            <a:ext cx="2587752" cy="276999"/>
          </a:xfrm>
          <a:prstGeom prst="rect">
            <a:avLst/>
          </a:prstGeom>
          <a:solidFill>
            <a:schemeClr val="bg2">
              <a:lumMod val="20000"/>
              <a:lumOff val="80000"/>
            </a:schemeClr>
          </a:solidFill>
          <a:ln>
            <a:noFill/>
          </a:ln>
          <a:effectLst>
            <a:glow rad="63500">
              <a:schemeClr val="accent3">
                <a:satMod val="175000"/>
                <a:alpha val="40000"/>
              </a:schemeClr>
            </a:glo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200" b="1" u="sng" dirty="0">
                <a:solidFill>
                  <a:schemeClr val="accent6">
                    <a:lumMod val="75000"/>
                  </a:schemeClr>
                </a:solidFill>
              </a:rPr>
              <a:t>Administration:</a:t>
            </a:r>
          </a:p>
        </p:txBody>
      </p:sp>
      <p:sp>
        <p:nvSpPr>
          <p:cNvPr id="4138" name="TextBox 61"/>
          <p:cNvSpPr txBox="1">
            <a:spLocks noChangeArrowheads="1"/>
          </p:cNvSpPr>
          <p:nvPr/>
        </p:nvSpPr>
        <p:spPr bwMode="auto">
          <a:xfrm>
            <a:off x="6504296" y="2474849"/>
            <a:ext cx="2362200" cy="120015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en-US" sz="1200" dirty="0"/>
              <a:t>AIS Data Services</a:t>
            </a:r>
          </a:p>
          <a:p>
            <a:pPr algn="ctr">
              <a:defRPr/>
            </a:pPr>
            <a:r>
              <a:rPr lang="en-US" sz="1200" dirty="0"/>
              <a:t>Alert &amp; Warning System</a:t>
            </a:r>
          </a:p>
          <a:p>
            <a:pPr algn="ctr">
              <a:defRPr/>
            </a:pPr>
            <a:r>
              <a:rPr lang="en-US" sz="1200" dirty="0"/>
              <a:t>Geographic Information System</a:t>
            </a:r>
          </a:p>
          <a:p>
            <a:pPr algn="ctr">
              <a:defRPr/>
            </a:pPr>
            <a:r>
              <a:rPr lang="en-US" sz="1200" dirty="0"/>
              <a:t>Business Intelligence</a:t>
            </a:r>
          </a:p>
          <a:p>
            <a:pPr algn="ctr">
              <a:defRPr/>
            </a:pPr>
            <a:r>
              <a:rPr lang="en-US" sz="1200" dirty="0"/>
              <a:t>Web Portals</a:t>
            </a:r>
          </a:p>
          <a:p>
            <a:pPr algn="ctr">
              <a:defRPr/>
            </a:pPr>
            <a:r>
              <a:rPr lang="en-US" sz="1200" dirty="0"/>
              <a:t>Office Communications Server</a:t>
            </a:r>
          </a:p>
        </p:txBody>
      </p:sp>
      <p:sp>
        <p:nvSpPr>
          <p:cNvPr id="64" name="TextBox 63"/>
          <p:cNvSpPr txBox="1"/>
          <p:nvPr/>
        </p:nvSpPr>
        <p:spPr>
          <a:xfrm>
            <a:off x="6275696" y="2209800"/>
            <a:ext cx="2667000" cy="261610"/>
          </a:xfrm>
          <a:prstGeom prst="rect">
            <a:avLst/>
          </a:prstGeom>
          <a:ln>
            <a:noFill/>
          </a:ln>
          <a:effectLst>
            <a:glow rad="63500">
              <a:schemeClr val="accent1">
                <a:satMod val="175000"/>
                <a:alpha val="40000"/>
              </a:schemeClr>
            </a:glo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1100" b="1" u="sng" dirty="0">
                <a:solidFill>
                  <a:schemeClr val="accent6">
                    <a:lumMod val="75000"/>
                  </a:schemeClr>
                </a:solidFill>
              </a:rPr>
              <a:t>Enterprise Software Capabilities:</a:t>
            </a:r>
          </a:p>
        </p:txBody>
      </p:sp>
      <p:sp>
        <p:nvSpPr>
          <p:cNvPr id="31" name="TextBox 30"/>
          <p:cNvSpPr txBox="1"/>
          <p:nvPr/>
        </p:nvSpPr>
        <p:spPr>
          <a:xfrm>
            <a:off x="3276600" y="1676400"/>
            <a:ext cx="2743200" cy="30777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a:spAutoFit/>
          </a:bodyPr>
          <a:lstStyle/>
          <a:p>
            <a:pPr algn="ctr">
              <a:defRPr/>
            </a:pPr>
            <a:r>
              <a:rPr lang="en-US" sz="1400" b="1" dirty="0">
                <a:solidFill>
                  <a:schemeClr val="accent3"/>
                </a:solidFill>
              </a:rPr>
              <a:t>Platform As A Service</a:t>
            </a:r>
          </a:p>
        </p:txBody>
      </p:sp>
      <p:sp>
        <p:nvSpPr>
          <p:cNvPr id="69" name="TextBox 68"/>
          <p:cNvSpPr txBox="1"/>
          <p:nvPr/>
        </p:nvSpPr>
        <p:spPr>
          <a:xfrm>
            <a:off x="6351896" y="3720098"/>
            <a:ext cx="2590800" cy="276999"/>
          </a:xfrm>
          <a:prstGeom prst="rect">
            <a:avLst/>
          </a:prstGeom>
          <a:ln>
            <a:noFill/>
          </a:ln>
          <a:effectLst>
            <a:glow rad="63500">
              <a:schemeClr val="accent2">
                <a:satMod val="175000"/>
                <a:alpha val="40000"/>
              </a:schemeClr>
            </a:glo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1200" b="1" u="sng" dirty="0">
                <a:solidFill>
                  <a:schemeClr val="accent6">
                    <a:lumMod val="75000"/>
                  </a:schemeClr>
                </a:solidFill>
              </a:rPr>
              <a:t>On-Going Initiatives:</a:t>
            </a:r>
          </a:p>
        </p:txBody>
      </p:sp>
      <p:sp>
        <p:nvSpPr>
          <p:cNvPr id="4154" name="TextBox 69"/>
          <p:cNvSpPr txBox="1">
            <a:spLocks noChangeArrowheads="1"/>
          </p:cNvSpPr>
          <p:nvPr/>
        </p:nvSpPr>
        <p:spPr bwMode="auto">
          <a:xfrm>
            <a:off x="6504296" y="4041712"/>
            <a:ext cx="2446338" cy="646112"/>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defRPr/>
            </a:pPr>
            <a:r>
              <a:rPr lang="en-US" sz="1200" dirty="0" err="1"/>
              <a:t>Sharepoint</a:t>
            </a:r>
            <a:endParaRPr lang="en-US" sz="1200" dirty="0"/>
          </a:p>
          <a:p>
            <a:pPr algn="ctr">
              <a:defRPr/>
            </a:pPr>
            <a:r>
              <a:rPr lang="en-US" sz="1200" dirty="0"/>
              <a:t>Project Server</a:t>
            </a:r>
          </a:p>
          <a:p>
            <a:pPr algn="ctr">
              <a:defRPr/>
            </a:pPr>
            <a:r>
              <a:rPr lang="en-US" sz="1200" dirty="0"/>
              <a:t>DOORS &amp; System Architect  </a:t>
            </a:r>
          </a:p>
        </p:txBody>
      </p:sp>
      <p:sp>
        <p:nvSpPr>
          <p:cNvPr id="46" name="TextBox 45"/>
          <p:cNvSpPr txBox="1"/>
          <p:nvPr/>
        </p:nvSpPr>
        <p:spPr>
          <a:xfrm>
            <a:off x="483077" y="3452880"/>
            <a:ext cx="2286000" cy="1754188"/>
          </a:xfrm>
          <a:prstGeom prst="rect">
            <a:avLst/>
          </a:prstGeom>
          <a:noFill/>
          <a:effectLst>
            <a:outerShdw blurRad="50800" dist="38100" dir="2700000" algn="tl" rotWithShape="0">
              <a:prstClr val="black">
                <a:alpha val="40000"/>
              </a:prstClr>
            </a:outerShdw>
          </a:effectLst>
        </p:spPr>
        <p:txBody>
          <a:bodyPr>
            <a:spAutoFit/>
          </a:bodyPr>
          <a:lstStyle/>
          <a:p>
            <a:pPr algn="ctr">
              <a:defRPr/>
            </a:pPr>
            <a:r>
              <a:rPr lang="en-US" sz="1200" dirty="0"/>
              <a:t>12,100 sq ft Data Floor</a:t>
            </a:r>
          </a:p>
          <a:p>
            <a:pPr algn="ctr">
              <a:defRPr/>
            </a:pPr>
            <a:r>
              <a:rPr lang="en-US" sz="1200" dirty="0"/>
              <a:t>2.25MW Generator Capacity</a:t>
            </a:r>
          </a:p>
          <a:p>
            <a:pPr algn="ctr">
              <a:defRPr/>
            </a:pPr>
            <a:r>
              <a:rPr lang="en-US" sz="1200" dirty="0"/>
              <a:t>1500 KVA UPS Capacity</a:t>
            </a:r>
          </a:p>
          <a:p>
            <a:pPr algn="ctr">
              <a:defRPr/>
            </a:pPr>
            <a:r>
              <a:rPr lang="en-US" sz="1200" dirty="0"/>
              <a:t>11,000 Rack Unit Capacity</a:t>
            </a:r>
          </a:p>
          <a:p>
            <a:pPr algn="ctr">
              <a:defRPr/>
            </a:pPr>
            <a:r>
              <a:rPr lang="en-US" sz="1200" dirty="0"/>
              <a:t>99.99% Unified Fabric LAN</a:t>
            </a:r>
          </a:p>
          <a:p>
            <a:pPr algn="ctr">
              <a:defRPr/>
            </a:pPr>
            <a:r>
              <a:rPr lang="en-US" sz="1200" dirty="0"/>
              <a:t>1.75GB Network Connectivity</a:t>
            </a:r>
          </a:p>
          <a:p>
            <a:pPr algn="ctr">
              <a:defRPr/>
            </a:pPr>
            <a:r>
              <a:rPr lang="en-US" sz="1200" dirty="0"/>
              <a:t>Load Balancing</a:t>
            </a:r>
          </a:p>
          <a:p>
            <a:pPr algn="ctr">
              <a:defRPr/>
            </a:pPr>
            <a:r>
              <a:rPr lang="en-US" sz="1200" dirty="0"/>
              <a:t>Virtual Networking</a:t>
            </a:r>
          </a:p>
          <a:p>
            <a:pPr algn="ctr">
              <a:defRPr/>
            </a:pPr>
            <a:r>
              <a:rPr lang="en-US" sz="1200" dirty="0"/>
              <a:t>“Lights Out” Administration</a:t>
            </a:r>
          </a:p>
        </p:txBody>
      </p:sp>
      <p:sp>
        <p:nvSpPr>
          <p:cNvPr id="48" name="TextBox 47"/>
          <p:cNvSpPr txBox="1"/>
          <p:nvPr/>
        </p:nvSpPr>
        <p:spPr>
          <a:xfrm>
            <a:off x="3380096" y="2209800"/>
            <a:ext cx="2587752" cy="276999"/>
          </a:xfrm>
          <a:prstGeom prst="rect">
            <a:avLst/>
          </a:prstGeom>
          <a:ln>
            <a:noFill/>
          </a:ln>
          <a:effectLst>
            <a:glow rad="63500">
              <a:schemeClr val="accent1">
                <a:satMod val="175000"/>
                <a:alpha val="40000"/>
              </a:schemeClr>
            </a:glo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200" b="1" u="sng" dirty="0">
                <a:solidFill>
                  <a:schemeClr val="accent6">
                    <a:lumMod val="75000"/>
                  </a:schemeClr>
                </a:solidFill>
              </a:rPr>
              <a:t>Operating Systems:</a:t>
            </a:r>
          </a:p>
        </p:txBody>
      </p:sp>
      <p:sp>
        <p:nvSpPr>
          <p:cNvPr id="49" name="TextBox 48"/>
          <p:cNvSpPr txBox="1"/>
          <p:nvPr/>
        </p:nvSpPr>
        <p:spPr>
          <a:xfrm>
            <a:off x="3380896" y="3307987"/>
            <a:ext cx="2587752" cy="276999"/>
          </a:xfrm>
          <a:prstGeom prst="rect">
            <a:avLst/>
          </a:prstGeom>
          <a:ln>
            <a:noFill/>
          </a:ln>
          <a:effectLst>
            <a:glow rad="63500">
              <a:schemeClr val="accent2">
                <a:satMod val="175000"/>
                <a:alpha val="40000"/>
              </a:schemeClr>
            </a:glow>
          </a:effectLst>
          <a:scene3d>
            <a:camera prst="orthographicFront">
              <a:rot lat="0" lon="0" rev="0"/>
            </a:camera>
            <a:lightRig rig="contrasting" dir="t">
              <a:rot lat="0" lon="0" rev="1500000"/>
            </a:lightRig>
          </a:scene3d>
          <a:sp3d prstMaterial="metal">
            <a:bevelT w="88900" h="88900"/>
          </a:sp3d>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1200" b="1" u="sng" dirty="0">
                <a:solidFill>
                  <a:schemeClr val="accent6">
                    <a:lumMod val="75000"/>
                  </a:schemeClr>
                </a:solidFill>
              </a:rPr>
              <a:t>Databases:</a:t>
            </a:r>
          </a:p>
        </p:txBody>
      </p:sp>
    </p:spTree>
  </p:cSld>
  <p:clrMapOvr>
    <a:masterClrMapping/>
  </p:clrMapOvr>
  <p:transition spd="med" advClick="0">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219075"/>
            <a:ext cx="7543800" cy="466725"/>
          </a:xfrm>
        </p:spPr>
        <p:txBody>
          <a:bodyPr/>
          <a:lstStyle/>
          <a:p>
            <a:pPr eaLnBrk="1" hangingPunct="1"/>
            <a:r>
              <a:rPr lang="en-US" sz="2800" dirty="0" smtClean="0"/>
              <a:t>CG Service Oriented Architecture   </a:t>
            </a:r>
          </a:p>
        </p:txBody>
      </p:sp>
      <p:sp>
        <p:nvSpPr>
          <p:cNvPr id="6147" name="Text Box 3"/>
          <p:cNvSpPr txBox="1">
            <a:spLocks noChangeArrowheads="1"/>
          </p:cNvSpPr>
          <p:nvPr/>
        </p:nvSpPr>
        <p:spPr bwMode="auto">
          <a:xfrm>
            <a:off x="838200" y="1524000"/>
            <a:ext cx="7292975" cy="3755516"/>
          </a:xfrm>
          <a:prstGeom prst="rect">
            <a:avLst/>
          </a:prstGeom>
          <a:noFill/>
          <a:ln w="12700" algn="ctr">
            <a:noFill/>
            <a:miter lim="800000"/>
            <a:headEnd/>
            <a:tailEnd/>
          </a:ln>
        </p:spPr>
        <p:txBody>
          <a:bodyPr lIns="92075" tIns="46038" rIns="92075" bIns="46038">
            <a:spAutoFit/>
          </a:bodyPr>
          <a:lstStyle/>
          <a:p>
            <a:pPr marL="342900" indent="-342900" algn="ctr">
              <a:spcBef>
                <a:spcPct val="50000"/>
              </a:spcBef>
            </a:pPr>
            <a:r>
              <a:rPr lang="en-US" sz="2800" dirty="0">
                <a:latin typeface="Verdana" pitchFamily="34" charset="0"/>
              </a:rPr>
              <a:t>    SOA for the CG means </a:t>
            </a:r>
            <a:r>
              <a:rPr lang="en-US" sz="2800" dirty="0" smtClean="0">
                <a:latin typeface="Verdana" pitchFamily="34" charset="0"/>
              </a:rPr>
              <a:t>…</a:t>
            </a:r>
          </a:p>
          <a:p>
            <a:pPr marL="342900" indent="-342900" algn="ctr">
              <a:spcBef>
                <a:spcPct val="50000"/>
              </a:spcBef>
            </a:pPr>
            <a:endParaRPr lang="en-US" sz="2800" dirty="0">
              <a:latin typeface="Verdana" pitchFamily="34" charset="0"/>
            </a:endParaRPr>
          </a:p>
          <a:p>
            <a:pPr marL="342900" indent="-342900" algn="ctr">
              <a:spcBef>
                <a:spcPct val="50000"/>
              </a:spcBef>
            </a:pPr>
            <a:r>
              <a:rPr lang="en-US" sz="2800" b="1" i="1" dirty="0">
                <a:solidFill>
                  <a:schemeClr val="tx2"/>
                </a:solidFill>
                <a:latin typeface="Verdana" pitchFamily="34" charset="0"/>
              </a:rPr>
              <a:t>Doctrine and event-driven, </a:t>
            </a:r>
            <a:br>
              <a:rPr lang="en-US" sz="2800" b="1" i="1" dirty="0">
                <a:solidFill>
                  <a:schemeClr val="tx2"/>
                </a:solidFill>
                <a:latin typeface="Verdana" pitchFamily="34" charset="0"/>
              </a:rPr>
            </a:br>
            <a:r>
              <a:rPr lang="en-US" sz="2800" b="1" i="1" dirty="0">
                <a:solidFill>
                  <a:schemeClr val="tx2"/>
                </a:solidFill>
                <a:latin typeface="Verdana" pitchFamily="34" charset="0"/>
              </a:rPr>
              <a:t>loosely coupled, asynchronous message based, business services</a:t>
            </a:r>
          </a:p>
          <a:p>
            <a:pPr marL="342900" indent="-342900" algn="ctr">
              <a:spcBef>
                <a:spcPct val="50000"/>
              </a:spcBef>
            </a:pPr>
            <a:endParaRPr lang="en-US" sz="2800" dirty="0">
              <a:latin typeface="Verdana" pitchFamily="34" charset="0"/>
            </a:endParaRPr>
          </a:p>
        </p:txBody>
      </p:sp>
      <p:sp>
        <p:nvSpPr>
          <p:cNvPr id="6148" name="Text Box 4"/>
          <p:cNvSpPr txBox="1">
            <a:spLocks noChangeArrowheads="1"/>
          </p:cNvSpPr>
          <p:nvPr/>
        </p:nvSpPr>
        <p:spPr bwMode="auto">
          <a:xfrm>
            <a:off x="522288" y="4541838"/>
            <a:ext cx="8143875" cy="519112"/>
          </a:xfrm>
          <a:prstGeom prst="rect">
            <a:avLst/>
          </a:prstGeom>
          <a:noFill/>
          <a:ln w="12700" algn="ctr">
            <a:noFill/>
            <a:miter lim="800000"/>
            <a:headEnd/>
            <a:tailEnd/>
          </a:ln>
        </p:spPr>
        <p:txBody>
          <a:bodyPr lIns="92075" tIns="46038" rIns="92075" bIns="46038">
            <a:spAutoFit/>
          </a:bodyPr>
          <a:lstStyle/>
          <a:p>
            <a:pPr marL="342900" indent="-342900" algn="ctr">
              <a:spcBef>
                <a:spcPct val="50000"/>
              </a:spcBef>
            </a:pPr>
            <a:r>
              <a:rPr lang="en-US" sz="2800" i="1">
                <a:solidFill>
                  <a:schemeClr val="accent2"/>
                </a:solidFill>
                <a:latin typeface="Verdana" pitchFamily="34" charset="0"/>
              </a:rPr>
              <a:t> </a:t>
            </a:r>
          </a:p>
        </p:txBody>
      </p:sp>
    </p:spTree>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8001000" cy="4724400"/>
          </a:xfrm>
        </p:spPr>
        <p:txBody>
          <a:bodyPr/>
          <a:lstStyle/>
          <a:p>
            <a:r>
              <a:rPr lang="en-US" sz="2400" dirty="0" smtClean="0"/>
              <a:t>Vision Started in 2006</a:t>
            </a:r>
          </a:p>
          <a:p>
            <a:r>
              <a:rPr lang="en-US" sz="2400" dirty="0" smtClean="0"/>
              <a:t>Small Technical Group (5 FTE)</a:t>
            </a:r>
          </a:p>
          <a:p>
            <a:r>
              <a:rPr lang="en-US" sz="2400" dirty="0" smtClean="0"/>
              <a:t>Mgmt Garnered CIO Support</a:t>
            </a:r>
          </a:p>
          <a:p>
            <a:r>
              <a:rPr lang="en-US" sz="2400" dirty="0" smtClean="0"/>
              <a:t>Industry Partnership</a:t>
            </a:r>
          </a:p>
          <a:p>
            <a:r>
              <a:rPr lang="en-US" sz="2400" dirty="0" smtClean="0"/>
              <a:t>Rapid Prototype System / Service Build</a:t>
            </a:r>
          </a:p>
          <a:p>
            <a:r>
              <a:rPr lang="en-US" sz="2400" dirty="0" smtClean="0"/>
              <a:t>Year Long Pilot</a:t>
            </a:r>
          </a:p>
          <a:p>
            <a:r>
              <a:rPr lang="en-US" sz="2400" dirty="0" smtClean="0"/>
              <a:t>In Production Since Jan 2010</a:t>
            </a:r>
          </a:p>
          <a:p>
            <a:r>
              <a:rPr lang="en-US" sz="2400" dirty="0" smtClean="0"/>
              <a:t>Extended CG Enterprise Architecture</a:t>
            </a:r>
          </a:p>
          <a:p>
            <a:r>
              <a:rPr lang="en-US" sz="2400" dirty="0" smtClean="0"/>
              <a:t>Conforms to Guiding Tech Ref Models</a:t>
            </a:r>
          </a:p>
          <a:p>
            <a:endParaRPr lang="en-US" sz="2400" dirty="0" smtClean="0"/>
          </a:p>
          <a:p>
            <a:pPr>
              <a:buNone/>
            </a:pPr>
            <a:r>
              <a:rPr lang="en-US" sz="2400" dirty="0" smtClean="0"/>
              <a:t>SPEAR IS CG’S SOA IMPLEMENTATION SUCCESS STORY!</a:t>
            </a:r>
          </a:p>
          <a:p>
            <a:endParaRPr lang="en-US" dirty="0" smtClean="0"/>
          </a:p>
          <a:p>
            <a:endParaRPr lang="en-US" dirty="0"/>
          </a:p>
        </p:txBody>
      </p:sp>
      <p:sp>
        <p:nvSpPr>
          <p:cNvPr id="3" name="Title 2"/>
          <p:cNvSpPr>
            <a:spLocks noGrp="1"/>
          </p:cNvSpPr>
          <p:nvPr>
            <p:ph type="title"/>
          </p:nvPr>
        </p:nvSpPr>
        <p:spPr/>
        <p:txBody>
          <a:bodyPr/>
          <a:lstStyle/>
          <a:p>
            <a:r>
              <a:rPr lang="en-US" dirty="0" smtClean="0"/>
              <a:t>SPEAR Genesis</a:t>
            </a:r>
            <a:endParaRPr lang="en-US" dirty="0"/>
          </a:p>
        </p:txBody>
      </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990600" y="365125"/>
            <a:ext cx="7543800" cy="396875"/>
          </a:xfrm>
          <a:prstGeom prst="rect">
            <a:avLst/>
          </a:prstGeom>
          <a:noFill/>
          <a:ln w="9525">
            <a:noFill/>
            <a:miter lim="800000"/>
            <a:headEnd/>
            <a:tailEnd/>
          </a:ln>
        </p:spPr>
        <p:txBody>
          <a:bodyPr>
            <a:spAutoFit/>
          </a:bodyPr>
          <a:lstStyle/>
          <a:p>
            <a:pPr algn="ctr" eaLnBrk="1" hangingPunct="1">
              <a:spcBef>
                <a:spcPct val="50000"/>
              </a:spcBef>
            </a:pPr>
            <a:r>
              <a:rPr lang="en-US" b="1">
                <a:latin typeface="Arial" charset="0"/>
              </a:rPr>
              <a:t>Architecture Development &amp; Validation Process Roadmap</a:t>
            </a:r>
          </a:p>
        </p:txBody>
      </p:sp>
      <p:graphicFrame>
        <p:nvGraphicFramePr>
          <p:cNvPr id="66565" name="Group 5"/>
          <p:cNvGraphicFramePr>
            <a:graphicFrameLocks noGrp="1"/>
          </p:cNvGraphicFramePr>
          <p:nvPr/>
        </p:nvGraphicFramePr>
        <p:xfrm>
          <a:off x="903288" y="1028700"/>
          <a:ext cx="7620000" cy="4838700"/>
        </p:xfrm>
        <a:graphic>
          <a:graphicData uri="http://schemas.openxmlformats.org/drawingml/2006/table">
            <a:tbl>
              <a:tblPr/>
              <a:tblGrid>
                <a:gridCol w="1270000"/>
                <a:gridCol w="1270000"/>
                <a:gridCol w="1270000"/>
                <a:gridCol w="1270000"/>
                <a:gridCol w="1270000"/>
                <a:gridCol w="1270000"/>
              </a:tblGrid>
              <a:tr h="1209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rgbClr val="00008A"/>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Business Strategy to Architectural Strategy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Strategy to Concept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Concept to Specification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Specification to Execution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Execution to Production Deployment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9A5"/>
                    </a:solidFill>
                  </a:tcPr>
                </a:tc>
              </a:tr>
              <a:tr h="1196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Architectural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Requirements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Business Vision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Context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Goals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Scope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F4A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Use Cases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Qualities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F4A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Refined Use 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F4A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Distribution &amp; Concurrency Requirements of Use Cases &amp; Physical Topology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F4A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Development &amp; Deployment Needs &amp; Constraints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F4AA"/>
                    </a:solidFill>
                  </a:tcPr>
                </a:tc>
              </a:tr>
              <a:tr h="1235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Architecture Structure &amp; Definition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Meta Architecture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F4A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Conceptual Architecture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F4A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Logical Architecture – Services, Data, Technical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F4A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Execution Architecture– Services, Data, Technical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rgbClr val="00008A"/>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F4A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Architectural Guidelines, System Properties, Runtime Requirements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4F4AA"/>
                    </a:solidFill>
                  </a:tcPr>
                </a:tc>
              </a:tr>
              <a:tr h="1196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Architectural Validation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F9A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Reasoned Argument &amp; Discussion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4F4A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Business Impact &amp; Value Analysis, Technology Assessment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4F4A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Proposals &amp; Estimates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4F4A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Prototypes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4F4A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00008A"/>
                          </a:solidFill>
                          <a:effectLst/>
                          <a:latin typeface="Tahoma" pitchFamily="34" charset="0"/>
                        </a:rPr>
                        <a:t>Production System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4F4AA"/>
                    </a:solidFill>
                  </a:tcPr>
                </a:tc>
              </a:tr>
            </a:tbl>
          </a:graphicData>
        </a:graphic>
      </p:graphicFrame>
      <p:sp>
        <p:nvSpPr>
          <p:cNvPr id="8232" name="AutoShape 42"/>
          <p:cNvSpPr>
            <a:spLocks noChangeArrowheads="1"/>
          </p:cNvSpPr>
          <p:nvPr/>
        </p:nvSpPr>
        <p:spPr bwMode="auto">
          <a:xfrm>
            <a:off x="3265488" y="1943100"/>
            <a:ext cx="349250" cy="266700"/>
          </a:xfrm>
          <a:prstGeom prst="rightArrow">
            <a:avLst>
              <a:gd name="adj1" fmla="val 50000"/>
              <a:gd name="adj2" fmla="val 32738"/>
            </a:avLst>
          </a:prstGeom>
          <a:solidFill>
            <a:schemeClr val="accent1"/>
          </a:solidFill>
          <a:ln w="9525">
            <a:solidFill>
              <a:schemeClr val="tx1"/>
            </a:solidFill>
            <a:miter lim="800000"/>
            <a:headEnd/>
            <a:tailEnd/>
          </a:ln>
        </p:spPr>
        <p:txBody>
          <a:bodyPr wrap="none" anchor="ctr"/>
          <a:lstStyle/>
          <a:p>
            <a:endParaRPr lang="en-US"/>
          </a:p>
        </p:txBody>
      </p:sp>
      <p:sp>
        <p:nvSpPr>
          <p:cNvPr id="8233" name="AutoShape 43"/>
          <p:cNvSpPr>
            <a:spLocks noChangeArrowheads="1"/>
          </p:cNvSpPr>
          <p:nvPr/>
        </p:nvSpPr>
        <p:spPr bwMode="auto">
          <a:xfrm>
            <a:off x="4637088" y="1943100"/>
            <a:ext cx="349250" cy="266700"/>
          </a:xfrm>
          <a:prstGeom prst="rightArrow">
            <a:avLst>
              <a:gd name="adj1" fmla="val 50000"/>
              <a:gd name="adj2" fmla="val 32738"/>
            </a:avLst>
          </a:prstGeom>
          <a:solidFill>
            <a:schemeClr val="accent1"/>
          </a:solidFill>
          <a:ln w="9525">
            <a:solidFill>
              <a:schemeClr val="tx1"/>
            </a:solidFill>
            <a:miter lim="800000"/>
            <a:headEnd/>
            <a:tailEnd/>
          </a:ln>
        </p:spPr>
        <p:txBody>
          <a:bodyPr wrap="none" anchor="ctr"/>
          <a:lstStyle/>
          <a:p>
            <a:endParaRPr lang="en-US"/>
          </a:p>
        </p:txBody>
      </p:sp>
      <p:sp>
        <p:nvSpPr>
          <p:cNvPr id="8234" name="AutoShape 44"/>
          <p:cNvSpPr>
            <a:spLocks noChangeArrowheads="1"/>
          </p:cNvSpPr>
          <p:nvPr/>
        </p:nvSpPr>
        <p:spPr bwMode="auto">
          <a:xfrm>
            <a:off x="5856288" y="1943100"/>
            <a:ext cx="349250" cy="266700"/>
          </a:xfrm>
          <a:prstGeom prst="rightArrow">
            <a:avLst>
              <a:gd name="adj1" fmla="val 50000"/>
              <a:gd name="adj2" fmla="val 32738"/>
            </a:avLst>
          </a:prstGeom>
          <a:solidFill>
            <a:schemeClr val="accent1"/>
          </a:solidFill>
          <a:ln w="9525">
            <a:solidFill>
              <a:schemeClr val="tx1"/>
            </a:solidFill>
            <a:miter lim="800000"/>
            <a:headEnd/>
            <a:tailEnd/>
          </a:ln>
        </p:spPr>
        <p:txBody>
          <a:bodyPr wrap="none" anchor="ctr"/>
          <a:lstStyle/>
          <a:p>
            <a:endParaRPr lang="en-US"/>
          </a:p>
        </p:txBody>
      </p:sp>
      <p:sp>
        <p:nvSpPr>
          <p:cNvPr id="8235" name="AutoShape 45"/>
          <p:cNvSpPr>
            <a:spLocks noChangeArrowheads="1"/>
          </p:cNvSpPr>
          <p:nvPr/>
        </p:nvSpPr>
        <p:spPr bwMode="auto">
          <a:xfrm>
            <a:off x="7075488" y="1943100"/>
            <a:ext cx="349250" cy="266700"/>
          </a:xfrm>
          <a:prstGeom prst="rightArrow">
            <a:avLst>
              <a:gd name="adj1" fmla="val 50000"/>
              <a:gd name="adj2" fmla="val 32738"/>
            </a:avLst>
          </a:prstGeom>
          <a:solidFill>
            <a:schemeClr val="accent1"/>
          </a:solidFill>
          <a:ln w="9525">
            <a:solidFill>
              <a:schemeClr val="tx1"/>
            </a:solidFill>
            <a:miter lim="800000"/>
            <a:headEnd/>
            <a:tailEnd/>
          </a:ln>
        </p:spPr>
        <p:txBody>
          <a:bodyPr wrap="none" anchor="ctr"/>
          <a:lstStyle/>
          <a:p>
            <a:endParaRPr lang="en-US"/>
          </a:p>
        </p:txBody>
      </p:sp>
      <p:sp>
        <p:nvSpPr>
          <p:cNvPr id="8236" name="AutoShape 46"/>
          <p:cNvSpPr>
            <a:spLocks noChangeArrowheads="1"/>
          </p:cNvSpPr>
          <p:nvPr/>
        </p:nvSpPr>
        <p:spPr bwMode="auto">
          <a:xfrm rot="5400000">
            <a:off x="3162300" y="3265488"/>
            <a:ext cx="333375" cy="279400"/>
          </a:xfrm>
          <a:prstGeom prst="rightArrow">
            <a:avLst>
              <a:gd name="adj1" fmla="val 50000"/>
              <a:gd name="adj2" fmla="val 29830"/>
            </a:avLst>
          </a:prstGeom>
          <a:solidFill>
            <a:schemeClr val="accent1"/>
          </a:solidFill>
          <a:ln w="9525">
            <a:solidFill>
              <a:schemeClr val="tx1"/>
            </a:solidFill>
            <a:miter lim="800000"/>
            <a:headEnd/>
            <a:tailEnd/>
          </a:ln>
        </p:spPr>
        <p:txBody>
          <a:bodyPr wrap="none" anchor="ctr"/>
          <a:lstStyle/>
          <a:p>
            <a:endParaRPr lang="en-US"/>
          </a:p>
        </p:txBody>
      </p:sp>
      <p:sp>
        <p:nvSpPr>
          <p:cNvPr id="8237" name="AutoShape 47"/>
          <p:cNvSpPr>
            <a:spLocks noChangeArrowheads="1"/>
          </p:cNvSpPr>
          <p:nvPr/>
        </p:nvSpPr>
        <p:spPr bwMode="auto">
          <a:xfrm rot="5400000">
            <a:off x="4457700" y="3265488"/>
            <a:ext cx="333375" cy="279400"/>
          </a:xfrm>
          <a:prstGeom prst="rightArrow">
            <a:avLst>
              <a:gd name="adj1" fmla="val 50000"/>
              <a:gd name="adj2" fmla="val 29830"/>
            </a:avLst>
          </a:prstGeom>
          <a:solidFill>
            <a:schemeClr val="accent1"/>
          </a:solidFill>
          <a:ln w="9525">
            <a:solidFill>
              <a:schemeClr val="tx1"/>
            </a:solidFill>
            <a:miter lim="800000"/>
            <a:headEnd/>
            <a:tailEnd/>
          </a:ln>
        </p:spPr>
        <p:txBody>
          <a:bodyPr wrap="none" anchor="ctr"/>
          <a:lstStyle/>
          <a:p>
            <a:endParaRPr lang="en-US"/>
          </a:p>
        </p:txBody>
      </p:sp>
      <p:sp>
        <p:nvSpPr>
          <p:cNvPr id="8238" name="AutoShape 48"/>
          <p:cNvSpPr>
            <a:spLocks noChangeArrowheads="1"/>
          </p:cNvSpPr>
          <p:nvPr/>
        </p:nvSpPr>
        <p:spPr bwMode="auto">
          <a:xfrm rot="5400000">
            <a:off x="5676900" y="3265488"/>
            <a:ext cx="333375" cy="279400"/>
          </a:xfrm>
          <a:prstGeom prst="rightArrow">
            <a:avLst>
              <a:gd name="adj1" fmla="val 50000"/>
              <a:gd name="adj2" fmla="val 29830"/>
            </a:avLst>
          </a:prstGeom>
          <a:solidFill>
            <a:schemeClr val="accent1"/>
          </a:solidFill>
          <a:ln w="9525">
            <a:solidFill>
              <a:schemeClr val="tx1"/>
            </a:solidFill>
            <a:miter lim="800000"/>
            <a:headEnd/>
            <a:tailEnd/>
          </a:ln>
        </p:spPr>
        <p:txBody>
          <a:bodyPr wrap="none" anchor="ctr"/>
          <a:lstStyle/>
          <a:p>
            <a:endParaRPr lang="en-US"/>
          </a:p>
        </p:txBody>
      </p:sp>
      <p:sp>
        <p:nvSpPr>
          <p:cNvPr id="8239" name="AutoShape 49"/>
          <p:cNvSpPr>
            <a:spLocks noChangeArrowheads="1"/>
          </p:cNvSpPr>
          <p:nvPr/>
        </p:nvSpPr>
        <p:spPr bwMode="auto">
          <a:xfrm rot="5400000">
            <a:off x="6972300" y="3265488"/>
            <a:ext cx="333375" cy="279400"/>
          </a:xfrm>
          <a:prstGeom prst="rightArrow">
            <a:avLst>
              <a:gd name="adj1" fmla="val 50000"/>
              <a:gd name="adj2" fmla="val 29830"/>
            </a:avLst>
          </a:prstGeom>
          <a:solidFill>
            <a:schemeClr val="accent1"/>
          </a:solidFill>
          <a:ln w="9525">
            <a:solidFill>
              <a:schemeClr val="tx1"/>
            </a:solidFill>
            <a:miter lim="800000"/>
            <a:headEnd/>
            <a:tailEnd/>
          </a:ln>
        </p:spPr>
        <p:txBody>
          <a:bodyPr wrap="none" anchor="ctr"/>
          <a:lstStyle/>
          <a:p>
            <a:endParaRPr lang="en-US"/>
          </a:p>
        </p:txBody>
      </p:sp>
      <p:sp>
        <p:nvSpPr>
          <p:cNvPr id="8240" name="AutoShape 50"/>
          <p:cNvSpPr>
            <a:spLocks noChangeArrowheads="1"/>
          </p:cNvSpPr>
          <p:nvPr/>
        </p:nvSpPr>
        <p:spPr bwMode="auto">
          <a:xfrm rot="1782307">
            <a:off x="1055688" y="2857500"/>
            <a:ext cx="7478712" cy="1771650"/>
          </a:xfrm>
          <a:prstGeom prst="chevron">
            <a:avLst>
              <a:gd name="adj" fmla="val 70609"/>
            </a:avLst>
          </a:prstGeom>
          <a:solidFill>
            <a:srgbClr val="FFCC00">
              <a:alpha val="41960"/>
            </a:srgbClr>
          </a:solidFill>
          <a:ln w="9525">
            <a:solidFill>
              <a:schemeClr val="tx1"/>
            </a:solidFill>
            <a:miter lim="800000"/>
            <a:headEnd/>
            <a:tailEnd/>
          </a:ln>
        </p:spPr>
        <p:txBody>
          <a:bodyPr wrap="none" anchor="ctr"/>
          <a:lstStyle/>
          <a:p>
            <a:endParaRPr lang="en-US"/>
          </a:p>
        </p:txBody>
      </p:sp>
      <p:sp>
        <p:nvSpPr>
          <p:cNvPr id="8241" name="AutoShape 51"/>
          <p:cNvSpPr>
            <a:spLocks noChangeArrowheads="1"/>
          </p:cNvSpPr>
          <p:nvPr/>
        </p:nvSpPr>
        <p:spPr bwMode="auto">
          <a:xfrm rot="5400000">
            <a:off x="3162300" y="4484688"/>
            <a:ext cx="333375" cy="279400"/>
          </a:xfrm>
          <a:prstGeom prst="rightArrow">
            <a:avLst>
              <a:gd name="adj1" fmla="val 50000"/>
              <a:gd name="adj2" fmla="val 29830"/>
            </a:avLst>
          </a:prstGeom>
          <a:solidFill>
            <a:schemeClr val="accent1"/>
          </a:solidFill>
          <a:ln w="9525">
            <a:solidFill>
              <a:schemeClr val="tx1"/>
            </a:solidFill>
            <a:miter lim="800000"/>
            <a:headEnd/>
            <a:tailEnd/>
          </a:ln>
        </p:spPr>
        <p:txBody>
          <a:bodyPr wrap="none" anchor="ctr"/>
          <a:lstStyle/>
          <a:p>
            <a:endParaRPr lang="en-US"/>
          </a:p>
        </p:txBody>
      </p:sp>
      <p:sp>
        <p:nvSpPr>
          <p:cNvPr id="8242" name="AutoShape 52"/>
          <p:cNvSpPr>
            <a:spLocks noChangeArrowheads="1"/>
          </p:cNvSpPr>
          <p:nvPr/>
        </p:nvSpPr>
        <p:spPr bwMode="auto">
          <a:xfrm rot="5400000">
            <a:off x="4457700" y="4484688"/>
            <a:ext cx="333375" cy="279400"/>
          </a:xfrm>
          <a:prstGeom prst="rightArrow">
            <a:avLst>
              <a:gd name="adj1" fmla="val 50000"/>
              <a:gd name="adj2" fmla="val 29830"/>
            </a:avLst>
          </a:prstGeom>
          <a:solidFill>
            <a:schemeClr val="accent1"/>
          </a:solidFill>
          <a:ln w="9525">
            <a:solidFill>
              <a:schemeClr val="tx1"/>
            </a:solidFill>
            <a:miter lim="800000"/>
            <a:headEnd/>
            <a:tailEnd/>
          </a:ln>
        </p:spPr>
        <p:txBody>
          <a:bodyPr wrap="none" anchor="ctr"/>
          <a:lstStyle/>
          <a:p>
            <a:endParaRPr lang="en-US"/>
          </a:p>
        </p:txBody>
      </p:sp>
      <p:sp>
        <p:nvSpPr>
          <p:cNvPr id="8243" name="AutoShape 53"/>
          <p:cNvSpPr>
            <a:spLocks noChangeArrowheads="1"/>
          </p:cNvSpPr>
          <p:nvPr/>
        </p:nvSpPr>
        <p:spPr bwMode="auto">
          <a:xfrm rot="5400000">
            <a:off x="5676900" y="4484688"/>
            <a:ext cx="333375" cy="279400"/>
          </a:xfrm>
          <a:prstGeom prst="rightArrow">
            <a:avLst>
              <a:gd name="adj1" fmla="val 50000"/>
              <a:gd name="adj2" fmla="val 29830"/>
            </a:avLst>
          </a:prstGeom>
          <a:solidFill>
            <a:schemeClr val="accent1"/>
          </a:solidFill>
          <a:ln w="9525">
            <a:solidFill>
              <a:schemeClr val="tx1"/>
            </a:solidFill>
            <a:miter lim="800000"/>
            <a:headEnd/>
            <a:tailEnd/>
          </a:ln>
        </p:spPr>
        <p:txBody>
          <a:bodyPr wrap="none" anchor="ctr"/>
          <a:lstStyle/>
          <a:p>
            <a:endParaRPr lang="en-US"/>
          </a:p>
        </p:txBody>
      </p:sp>
      <p:sp>
        <p:nvSpPr>
          <p:cNvPr id="8244" name="AutoShape 54"/>
          <p:cNvSpPr>
            <a:spLocks noChangeArrowheads="1"/>
          </p:cNvSpPr>
          <p:nvPr/>
        </p:nvSpPr>
        <p:spPr bwMode="auto">
          <a:xfrm rot="5400000">
            <a:off x="6972300" y="4484688"/>
            <a:ext cx="333375" cy="279400"/>
          </a:xfrm>
          <a:prstGeom prst="rightArrow">
            <a:avLst>
              <a:gd name="adj1" fmla="val 50000"/>
              <a:gd name="adj2" fmla="val 2983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19200"/>
            <a:ext cx="8001000" cy="4876800"/>
          </a:xfrm>
        </p:spPr>
        <p:txBody>
          <a:bodyPr/>
          <a:lstStyle/>
          <a:p>
            <a:r>
              <a:rPr lang="en-US" sz="2400" dirty="0" smtClean="0"/>
              <a:t>Core Components:</a:t>
            </a:r>
          </a:p>
          <a:p>
            <a:pPr lvl="1"/>
            <a:r>
              <a:rPr lang="en-US" sz="2400" dirty="0" smtClean="0"/>
              <a:t>Enterprise Service Bus</a:t>
            </a:r>
          </a:p>
          <a:p>
            <a:pPr lvl="1"/>
            <a:r>
              <a:rPr lang="en-US" sz="2400" dirty="0" smtClean="0"/>
              <a:t>XML Gateways</a:t>
            </a:r>
          </a:p>
          <a:p>
            <a:pPr lvl="1">
              <a:buNone/>
            </a:pPr>
            <a:endParaRPr lang="en-US" sz="2400" dirty="0" smtClean="0"/>
          </a:p>
          <a:p>
            <a:r>
              <a:rPr lang="en-US" sz="2400" dirty="0" smtClean="0"/>
              <a:t>Multi Domain Presence (Internet, Intranet, DR)</a:t>
            </a:r>
          </a:p>
          <a:p>
            <a:pPr>
              <a:buNone/>
            </a:pPr>
            <a:endParaRPr lang="en-US" sz="2400" dirty="0" smtClean="0"/>
          </a:p>
          <a:p>
            <a:r>
              <a:rPr lang="en-US" sz="2400" dirty="0" smtClean="0"/>
              <a:t>Enterprise License for Components</a:t>
            </a:r>
          </a:p>
          <a:p>
            <a:pPr>
              <a:buNone/>
            </a:pPr>
            <a:endParaRPr lang="en-US" dirty="0" smtClean="0"/>
          </a:p>
          <a:p>
            <a:r>
              <a:rPr lang="en-US" sz="2400" dirty="0" smtClean="0">
                <a:solidFill>
                  <a:schemeClr val="tx1"/>
                </a:solidFill>
              </a:rPr>
              <a:t>79 Permanent Services</a:t>
            </a:r>
          </a:p>
          <a:p>
            <a:endParaRPr lang="en-US" sz="2400" dirty="0" smtClean="0"/>
          </a:p>
          <a:p>
            <a:r>
              <a:rPr lang="en-US" dirty="0" smtClean="0"/>
              <a:t>Energized Developer Base and Converts</a:t>
            </a:r>
            <a:endParaRPr lang="en-US" dirty="0"/>
          </a:p>
        </p:txBody>
      </p:sp>
      <p:sp>
        <p:nvSpPr>
          <p:cNvPr id="3" name="Title 2"/>
          <p:cNvSpPr>
            <a:spLocks noGrp="1"/>
          </p:cNvSpPr>
          <p:nvPr>
            <p:ph type="title"/>
          </p:nvPr>
        </p:nvSpPr>
        <p:spPr/>
        <p:txBody>
          <a:bodyPr/>
          <a:lstStyle/>
          <a:p>
            <a:r>
              <a:rPr lang="en-US" dirty="0" smtClean="0"/>
              <a:t>SPEAR Status</a:t>
            </a:r>
            <a:endParaRPr lang="en-US" dirty="0"/>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43000" y="228600"/>
            <a:ext cx="6891338" cy="533400"/>
          </a:xfrm>
        </p:spPr>
        <p:txBody>
          <a:bodyPr/>
          <a:lstStyle/>
          <a:p>
            <a:pPr eaLnBrk="1" hangingPunct="1"/>
            <a:r>
              <a:rPr lang="en-US" smtClean="0"/>
              <a:t>SPEAR Principles</a:t>
            </a:r>
          </a:p>
        </p:txBody>
      </p:sp>
      <p:sp>
        <p:nvSpPr>
          <p:cNvPr id="7171" name="Content Placeholder 2"/>
          <p:cNvSpPr>
            <a:spLocks noGrp="1"/>
          </p:cNvSpPr>
          <p:nvPr>
            <p:ph idx="1"/>
          </p:nvPr>
        </p:nvSpPr>
        <p:spPr>
          <a:xfrm>
            <a:off x="762000" y="1295400"/>
            <a:ext cx="8001000" cy="4419600"/>
          </a:xfrm>
        </p:spPr>
        <p:txBody>
          <a:bodyPr/>
          <a:lstStyle/>
          <a:p>
            <a:pPr algn="ctr" eaLnBrk="1" hangingPunct="1">
              <a:buNone/>
            </a:pPr>
            <a:r>
              <a:rPr lang="en-US" dirty="0" smtClean="0"/>
              <a:t>CG’s Implementation of SOA Framework</a:t>
            </a:r>
          </a:p>
          <a:p>
            <a:pPr eaLnBrk="1" hangingPunct="1"/>
            <a:endParaRPr lang="en-US" dirty="0" smtClean="0"/>
          </a:p>
          <a:p>
            <a:pPr eaLnBrk="1" hangingPunct="1"/>
            <a:r>
              <a:rPr lang="en-US" dirty="0" smtClean="0"/>
              <a:t>Doctrine</a:t>
            </a:r>
          </a:p>
          <a:p>
            <a:pPr eaLnBrk="1" hangingPunct="1"/>
            <a:endParaRPr lang="en-US" dirty="0" smtClean="0"/>
          </a:p>
          <a:p>
            <a:pPr eaLnBrk="1" hangingPunct="1"/>
            <a:r>
              <a:rPr lang="en-US" dirty="0" smtClean="0"/>
              <a:t>Messages</a:t>
            </a:r>
          </a:p>
          <a:p>
            <a:pPr eaLnBrk="1" hangingPunct="1"/>
            <a:endParaRPr lang="en-US" dirty="0" smtClean="0"/>
          </a:p>
          <a:p>
            <a:pPr eaLnBrk="1" hangingPunct="1"/>
            <a:r>
              <a:rPr lang="en-US" dirty="0" smtClean="0"/>
              <a:t>Documents</a:t>
            </a:r>
          </a:p>
          <a:p>
            <a:pPr eaLnBrk="1" hangingPunct="1"/>
            <a:endParaRPr lang="en-US" dirty="0" smtClean="0"/>
          </a:p>
          <a:p>
            <a:pPr eaLnBrk="1" hangingPunct="1"/>
            <a:r>
              <a:rPr lang="en-US" dirty="0" smtClean="0"/>
              <a:t>Content Routing</a:t>
            </a:r>
          </a:p>
          <a:p>
            <a:pPr eaLnBrk="1" hangingPunct="1"/>
            <a:endParaRPr lang="en-US" dirty="0" smtClean="0"/>
          </a:p>
          <a:p>
            <a:pPr eaLnBrk="1" hangingPunct="1"/>
            <a:r>
              <a:rPr lang="en-US" dirty="0" smtClean="0"/>
              <a:t>Human Meaningful</a:t>
            </a:r>
          </a:p>
        </p:txBody>
      </p:sp>
    </p:spTree>
  </p:cSld>
  <p:clrMapOvr>
    <a:masterClrMapping/>
  </p:clrMapOvr>
  <p:transition spd="med">
    <p:random/>
  </p:transition>
</p:sld>
</file>

<file path=ppt/theme/theme1.xml><?xml version="1.0" encoding="utf-8"?>
<a:theme xmlns:a="http://schemas.openxmlformats.org/drawingml/2006/main" name="DHS_OSCTemplate4">
  <a:themeElements>
    <a:clrScheme name="">
      <a:dk1>
        <a:srgbClr val="000099"/>
      </a:dk1>
      <a:lt1>
        <a:srgbClr val="FFFFFF"/>
      </a:lt1>
      <a:dk2>
        <a:srgbClr val="000099"/>
      </a:dk2>
      <a:lt2>
        <a:srgbClr val="000099"/>
      </a:lt2>
      <a:accent1>
        <a:srgbClr val="CCECFF"/>
      </a:accent1>
      <a:accent2>
        <a:srgbClr val="6699FF"/>
      </a:accent2>
      <a:accent3>
        <a:srgbClr val="FFFFFF"/>
      </a:accent3>
      <a:accent4>
        <a:srgbClr val="000082"/>
      </a:accent4>
      <a:accent5>
        <a:srgbClr val="E2F4FF"/>
      </a:accent5>
      <a:accent6>
        <a:srgbClr val="5C8AE7"/>
      </a:accent6>
      <a:hlink>
        <a:srgbClr val="3333FF"/>
      </a:hlink>
      <a:folHlink>
        <a:srgbClr val="00004C"/>
      </a:folHlink>
    </a:clrScheme>
    <a:fontScheme name="DHS_OSCTemplate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a:defRPr>
        </a:defPPr>
      </a:lstStyle>
    </a:lnDef>
  </a:objectDefaults>
  <a:extraClrSchemeLst>
    <a:extraClrScheme>
      <a:clrScheme name="DHS_OSCTemplate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HS_OSCTemplate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HS_OSCTemplate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HS_OSCTemplate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HS_OSCTemplate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HS_OSCTemplate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HS_OSCTemplate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HS_OSCTemplate4 8">
        <a:dk1>
          <a:srgbClr val="808080"/>
        </a:dk1>
        <a:lt1>
          <a:srgbClr val="000099"/>
        </a:lt1>
        <a:dk2>
          <a:srgbClr val="000000"/>
        </a:dk2>
        <a:lt2>
          <a:srgbClr val="000000"/>
        </a:lt2>
        <a:accent1>
          <a:srgbClr val="00CC99"/>
        </a:accent1>
        <a:accent2>
          <a:srgbClr val="3333CC"/>
        </a:accent2>
        <a:accent3>
          <a:srgbClr val="AAAAAA"/>
        </a:accent3>
        <a:accent4>
          <a:srgbClr val="000082"/>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DHS_OSCTemplate4</Template>
  <TotalTime>1431</TotalTime>
  <Words>2751</Words>
  <Application>Microsoft Office PowerPoint</Application>
  <PresentationFormat>On-screen Show (4:3)</PresentationFormat>
  <Paragraphs>551</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DHS_OSCTemplate4</vt:lpstr>
      <vt:lpstr>SPEAR Semper Paratus: Enterprise  Architecture Realization</vt:lpstr>
      <vt:lpstr>Discussion Topics</vt:lpstr>
      <vt:lpstr>Operations Systems Center</vt:lpstr>
      <vt:lpstr>USCG Cloud Computing</vt:lpstr>
      <vt:lpstr>CG Service Oriented Architecture   </vt:lpstr>
      <vt:lpstr>SPEAR Genesis</vt:lpstr>
      <vt:lpstr>Slide 7</vt:lpstr>
      <vt:lpstr>SPEAR Status</vt:lpstr>
      <vt:lpstr>SPEAR Principles</vt:lpstr>
      <vt:lpstr>USCG Enterprise Service Bus</vt:lpstr>
      <vt:lpstr>Slide 11</vt:lpstr>
      <vt:lpstr>Why Messaging is Key</vt:lpstr>
      <vt:lpstr>Messaging: Assured Delivery</vt:lpstr>
      <vt:lpstr>Messaging: Point-to-point</vt:lpstr>
      <vt:lpstr>Messaging: Publish/Subscribe</vt:lpstr>
      <vt:lpstr>Java Message Service</vt:lpstr>
      <vt:lpstr>Fiorano Messaging Queue</vt:lpstr>
      <vt:lpstr>SPEAR Documents</vt:lpstr>
      <vt:lpstr>Document Practices</vt:lpstr>
      <vt:lpstr>Logical Routing</vt:lpstr>
      <vt:lpstr>SPEAR URIs</vt:lpstr>
      <vt:lpstr>Late Binding</vt:lpstr>
      <vt:lpstr>SPEAR Example</vt:lpstr>
      <vt:lpstr>USCG Legacy System Integration</vt:lpstr>
      <vt:lpstr>Service Enablement</vt:lpstr>
      <vt:lpstr>Service Enablement</vt:lpstr>
      <vt:lpstr>Service Enablement</vt:lpstr>
      <vt:lpstr>Service Enablement</vt:lpstr>
      <vt:lpstr> FINDE Services -Vsls, Facilities, Pipelines, Rigs </vt:lpstr>
      <vt:lpstr>Service Enablement</vt:lpstr>
      <vt:lpstr>Service Enablement</vt:lpstr>
      <vt:lpstr>MDA Services: Vessel Locations</vt:lpstr>
      <vt:lpstr>MDA Services: Vessel Locations</vt:lpstr>
      <vt:lpstr>MDA Services: Deepwater Horizon Oil Slick</vt:lpstr>
      <vt:lpstr>Slide 35</vt:lpstr>
      <vt:lpstr>Keys to Success</vt:lpstr>
    </vt:vector>
  </TitlesOfParts>
  <Company>United States Coast 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SPEAR Semper Paratus : Enterprise  Architecture Realization</dc:title>
  <dc:creator>OSC</dc:creator>
  <cp:lastModifiedBy>Anjali Saini</cp:lastModifiedBy>
  <cp:revision>125</cp:revision>
  <dcterms:created xsi:type="dcterms:W3CDTF">2010-04-02T12:39:08Z</dcterms:created>
  <dcterms:modified xsi:type="dcterms:W3CDTF">2011-08-04T20:24:45Z</dcterms:modified>
</cp:coreProperties>
</file>